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29LT Adir Medium" charset="1" panose="00000606000000000000"/>
      <p:regular r:id="rId29"/>
    </p:embeddedFont>
    <p:embeddedFont>
      <p:font typeface="Open Sans 1 Bold" charset="1" panose="00000000000000000000"/>
      <p:regular r:id="rId30"/>
    </p:embeddedFont>
    <p:embeddedFont>
      <p:font typeface="Impact" charset="1" panose="020B0806030902050204"/>
      <p:regular r:id="rId31"/>
    </p:embeddedFont>
    <p:embeddedFont>
      <p:font typeface="29LT Adir Bold" charset="1" panose="00000806000000000000"/>
      <p:regular r:id="rId32"/>
    </p:embeddedFont>
    <p:embeddedFont>
      <p:font typeface="Open Sans 2" charset="1" panose="020B0606030504020204"/>
      <p:regular r:id="rId33"/>
    </p:embeddedFont>
    <p:embeddedFont>
      <p:font typeface="29LT Adir Ultra-Bold" charset="1" panose="00000906000000000000"/>
      <p:regular r:id="rId34"/>
    </p:embeddedFont>
    <p:embeddedFont>
      <p:font typeface="Glacial Indifference" charset="1" panose="00000000000000000000"/>
      <p:regular r:id="rId35"/>
    </p:embeddedFont>
    <p:embeddedFont>
      <p:font typeface="Open Sans 2 Bold" charset="1" panose="020B0806030504020204"/>
      <p:regular r:id="rId36"/>
    </p:embeddedFont>
    <p:embeddedFont>
      <p:font typeface="Open Sans 1 Ultra-Bold" charset="1" panose="00000000000000000000"/>
      <p:regular r:id="rId37"/>
    </p:embeddedFont>
    <p:embeddedFont>
      <p:font typeface="Glacial Indifference Bold" charset="1" panose="0000080000000000000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8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3D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693960" y="795256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-7757409">
            <a:off x="12007383" y="-4543149"/>
            <a:ext cx="9928415" cy="8087145"/>
          </a:xfrm>
          <a:custGeom>
            <a:avLst/>
            <a:gdLst/>
            <a:ahLst/>
            <a:cxnLst/>
            <a:rect r="r" b="b" t="t" l="l"/>
            <a:pathLst>
              <a:path h="8087145" w="9928415">
                <a:moveTo>
                  <a:pt x="0" y="0"/>
                </a:moveTo>
                <a:lnTo>
                  <a:pt x="9928415" y="0"/>
                </a:lnTo>
                <a:lnTo>
                  <a:pt x="9928415" y="8087145"/>
                </a:lnTo>
                <a:lnTo>
                  <a:pt x="0" y="80871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428339" y="921542"/>
            <a:ext cx="1918052" cy="1918052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004857" y="607583"/>
            <a:ext cx="700314" cy="70031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485639" y="8760644"/>
            <a:ext cx="7394558" cy="645692"/>
            <a:chOff x="0" y="0"/>
            <a:chExt cx="3282592" cy="2866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82592" cy="286635"/>
            </a:xfrm>
            <a:custGeom>
              <a:avLst/>
              <a:gdLst/>
              <a:ahLst/>
              <a:cxnLst/>
              <a:rect r="r" b="b" t="t" l="l"/>
              <a:pathLst>
                <a:path h="286635" w="3282592">
                  <a:moveTo>
                    <a:pt x="0" y="0"/>
                  </a:moveTo>
                  <a:lnTo>
                    <a:pt x="3282592" y="0"/>
                  </a:lnTo>
                  <a:lnTo>
                    <a:pt x="3282592" y="286635"/>
                  </a:lnTo>
                  <a:lnTo>
                    <a:pt x="0" y="286635"/>
                  </a:ln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3282592" cy="3342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793929" y="921542"/>
            <a:ext cx="2836949" cy="386355"/>
          </a:xfrm>
          <a:custGeom>
            <a:avLst/>
            <a:gdLst/>
            <a:ahLst/>
            <a:cxnLst/>
            <a:rect r="r" b="b" t="t" l="l"/>
            <a:pathLst>
              <a:path h="386355" w="2836949">
                <a:moveTo>
                  <a:pt x="0" y="0"/>
                </a:moveTo>
                <a:lnTo>
                  <a:pt x="2836949" y="0"/>
                </a:lnTo>
                <a:lnTo>
                  <a:pt x="2836949" y="386355"/>
                </a:lnTo>
                <a:lnTo>
                  <a:pt x="0" y="386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410332" y="5513540"/>
            <a:ext cx="2936059" cy="2936059"/>
          </a:xfrm>
          <a:custGeom>
            <a:avLst/>
            <a:gdLst/>
            <a:ahLst/>
            <a:cxnLst/>
            <a:rect r="r" b="b" t="t" l="l"/>
            <a:pathLst>
              <a:path h="2936059" w="2936059">
                <a:moveTo>
                  <a:pt x="0" y="0"/>
                </a:moveTo>
                <a:lnTo>
                  <a:pt x="2936059" y="0"/>
                </a:lnTo>
                <a:lnTo>
                  <a:pt x="2936059" y="2936059"/>
                </a:lnTo>
                <a:lnTo>
                  <a:pt x="0" y="29360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93929" y="2759832"/>
            <a:ext cx="12561084" cy="1219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61"/>
              </a:lnSpc>
            </a:pPr>
            <a:r>
              <a:rPr lang="en-US" b="true" sz="9533" spc="467">
                <a:solidFill>
                  <a:srgbClr val="FFFFFF"/>
                </a:solidFill>
                <a:latin typeface="29LT Adir Medium"/>
                <a:ea typeface="29LT Adir Medium"/>
                <a:cs typeface="29LT Adir Medium"/>
                <a:sym typeface="29LT Adir Medium"/>
              </a:rPr>
              <a:t>FUNDAMENTOS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93929" y="5661922"/>
            <a:ext cx="12911241" cy="1319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63"/>
              </a:lnSpc>
            </a:pPr>
            <a:r>
              <a:rPr lang="en-US" b="true" sz="10170" spc="-68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PROFECÍA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91609" y="8836844"/>
            <a:ext cx="7020718" cy="672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5"/>
              </a:lnSpc>
            </a:pPr>
            <a:r>
              <a:rPr lang="en-US" sz="4558" spc="629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Lección, nro. 07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93929" y="4280090"/>
            <a:ext cx="6049226" cy="12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</a:pPr>
            <a:r>
              <a:rPr lang="en-US" b="true" sz="9530" spc="466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DE 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963491">
            <a:off x="12939510" y="-5089296"/>
            <a:ext cx="9213358" cy="7504698"/>
          </a:xfrm>
          <a:custGeom>
            <a:avLst/>
            <a:gdLst/>
            <a:ahLst/>
            <a:cxnLst/>
            <a:rect r="r" b="b" t="t" l="l"/>
            <a:pathLst>
              <a:path h="7504698" w="921335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745943">
            <a:off x="-2987443" y="7016159"/>
            <a:ext cx="9213358" cy="7504698"/>
          </a:xfrm>
          <a:custGeom>
            <a:avLst/>
            <a:gdLst/>
            <a:ahLst/>
            <a:cxnLst/>
            <a:rect r="r" b="b" t="t" l="l"/>
            <a:pathLst>
              <a:path h="7504698" w="921335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62575" y="1028700"/>
            <a:ext cx="15562849" cy="8179961"/>
            <a:chOff x="0" y="0"/>
            <a:chExt cx="5796956" cy="304692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796955" cy="3046927"/>
            </a:xfrm>
            <a:custGeom>
              <a:avLst/>
              <a:gdLst/>
              <a:ahLst/>
              <a:cxnLst/>
              <a:rect r="r" b="b" t="t" l="l"/>
              <a:pathLst>
                <a:path h="3046927" w="5796955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anchor="ctr" rtlCol="false" tIns="48876" lIns="48876" bIns="48876" rIns="48876"/>
            <a:lstStyle/>
            <a:p>
              <a:pPr algn="ctr">
                <a:lnSpc>
                  <a:spcPts val="181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441132" y="5268627"/>
            <a:ext cx="497132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III: El trono de Dios y la salvación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85351" y="5133975"/>
            <a:ext cx="131661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139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85351" y="5892210"/>
            <a:ext cx="133386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285351" y="6654210"/>
            <a:ext cx="133386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85351" y="7664801"/>
            <a:ext cx="133386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51654" y="5133975"/>
            <a:ext cx="1213336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51654" y="5892210"/>
            <a:ext cx="1213336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18"/>
              </a:lnSpc>
            </a:pPr>
            <a:r>
              <a:rPr lang="en-US" b="true" sz="4348" spc="334">
                <a:solidFill>
                  <a:srgbClr val="022A3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96167" y="5268627"/>
            <a:ext cx="4176457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Versículo de memoria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896167" y="6071446"/>
            <a:ext cx="4176457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Propósito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96167" y="6867963"/>
            <a:ext cx="4926933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I: Descripción del trono de Dios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896167" y="7861295"/>
            <a:ext cx="4579151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Parte II: Los cuatro seres vivientes y  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441132" y="6071446"/>
            <a:ext cx="497132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Aplicación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088276" y="2510226"/>
            <a:ext cx="14111447" cy="1393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79"/>
              </a:lnSpc>
            </a:pPr>
            <a:r>
              <a:rPr lang="en-US" b="true" sz="10707" spc="-695">
                <a:solidFill>
                  <a:srgbClr val="B48C5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LO QUE ABORDAREMOS HOY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5715228" y="1298787"/>
            <a:ext cx="1830961" cy="183096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5014915" y="756491"/>
            <a:ext cx="700314" cy="700314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-7794460">
            <a:off x="447095" y="6758846"/>
            <a:ext cx="1830961" cy="183096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-7794460">
            <a:off x="2030317" y="8721370"/>
            <a:ext cx="700314" cy="700314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32" id="32"/>
          <p:cNvSpPr/>
          <p:nvPr/>
        </p:nvSpPr>
        <p:spPr>
          <a:xfrm>
            <a:off x="3914172" y="4279305"/>
            <a:ext cx="5685043" cy="0"/>
          </a:xfrm>
          <a:prstGeom prst="line">
            <a:avLst/>
          </a:prstGeom>
          <a:ln cap="rnd" w="323850">
            <a:solidFill>
              <a:srgbClr val="283D6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5968917" y="8169626"/>
            <a:ext cx="407318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los 24 ancianos ante el trono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878470" y="7202368"/>
            <a:ext cx="407318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74">
                <a:solidFill>
                  <a:srgbClr val="022A3D"/>
                </a:solidFill>
                <a:latin typeface="Open Sans 2"/>
                <a:ea typeface="Open Sans 2"/>
                <a:cs typeface="Open Sans 2"/>
                <a:sym typeface="Open Sans 2"/>
              </a:rPr>
              <a:t>en Apocalipsis 4 y 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394750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Versículo de memoria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80497" y="4901566"/>
            <a:ext cx="8025065" cy="2381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34"/>
              </a:lnSpc>
            </a:pPr>
            <a:r>
              <a:rPr lang="en-US" sz="3381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“Después oí la voz del Señor, que dijo: ‘¿A quién enviaré? ¿Quién irá de nuestra parte?’. Entonces respondí: ‘Aquí estoy, envíame a mí’”.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13298" y="3983364"/>
            <a:ext cx="7066386" cy="447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63"/>
              </a:lnSpc>
              <a:spcBef>
                <a:spcPct val="0"/>
              </a:spcBef>
            </a:pPr>
            <a:r>
              <a:rPr lang="en-US" b="true" sz="2616" spc="57">
                <a:solidFill>
                  <a:srgbClr val="022A3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Isaías 6:8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921" t="0" r="-82621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8" id="8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33050" y="5629407"/>
            <a:ext cx="10253775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83D6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por medio de las visiones del trono de Dios, cómo el Creador se relaciona con sus criaturas y cómo la muerte de Cristo nos permite acercarnos a su trono.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55659" y="2561271"/>
            <a:ext cx="14699459" cy="118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3"/>
              </a:lnSpc>
            </a:pPr>
            <a:r>
              <a:rPr lang="en-US" b="true" sz="9107" spc="241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PROPÓSITO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63522" y="4710986"/>
            <a:ext cx="6661173" cy="463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3717" indent="-391858" lvl="1">
              <a:lnSpc>
                <a:spcPts val="3484"/>
              </a:lnSpc>
              <a:buFont typeface="Arial"/>
              <a:buChar char="•"/>
            </a:pPr>
            <a:r>
              <a:rPr lang="en-US" b="true" sz="3629" spc="1502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COMPRENDER,</a:t>
            </a:r>
          </a:p>
        </p:txBody>
      </p:sp>
      <p:sp>
        <p:nvSpPr>
          <p:cNvPr name="AutoShape 5" id="5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-1447320" y="9096375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95982" y="5018521"/>
            <a:ext cx="4521213" cy="4385469"/>
            <a:chOff x="0" y="0"/>
            <a:chExt cx="1190772" cy="11550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825415" y="4585267"/>
            <a:ext cx="824630" cy="82463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77400" y="5343525"/>
            <a:ext cx="3576495" cy="3086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 Apocalipsis 4 y 5, la visión del trono en el santuario celestial presenta diversas realidades por medio de símbolos.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3920" y="2620217"/>
            <a:ext cx="15180160" cy="1053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7"/>
              </a:lnSpc>
            </a:pPr>
            <a:r>
              <a:rPr lang="en-US" b="true" sz="7112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I. Descripción del trono de Dios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728192" y="1518498"/>
            <a:ext cx="683161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6883393" y="5018521"/>
            <a:ext cx="4521213" cy="4385469"/>
            <a:chOff x="0" y="0"/>
            <a:chExt cx="1190772" cy="115502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35302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717220" y="4585267"/>
            <a:ext cx="824630" cy="82463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355752" y="5343525"/>
            <a:ext cx="3576495" cy="2648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Las visiones del trono resaltan la santidad de Dios y todo profeta que la vea se sentirá pecador.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770805" y="5018521"/>
            <a:ext cx="4521213" cy="4385469"/>
            <a:chOff x="0" y="0"/>
            <a:chExt cx="1190772" cy="11550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604632" y="4606206"/>
            <a:ext cx="824630" cy="82463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2234104" y="5343525"/>
            <a:ext cx="3722930" cy="3524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Las escenas del tro-no revelan que Dios dirige la historia y ejecuta su plan de salvación para redi-mir al ser humano. Él está dispuesto a purificarnos.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550072"/>
            <a:ext cx="6142310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4 y 5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6842" t="0" r="-16202" b="-8338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219027"/>
            <a:ext cx="8025065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“24 ancianos” (4:4)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“cuatro seres vivientes” (4:6).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“siete lámparas de fuego” (4:5).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“león” (5:5)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“Cordero” (5:6), entre otros.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218241"/>
            <a:ext cx="4330184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Isaías 6:5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42161" t="0" r="-42161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3846009"/>
            <a:ext cx="802506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“Entonces dije: ¡Ay de mí! que soy muerto; porque siendo hombre inmundo de labios, y habitando en medio de pueblo que tiene labios inmundos, han visto mis ojos al Rey, Jehová de los ejércitos”.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923091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Isaías 6:7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27710" t="0" r="-36030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550859"/>
            <a:ext cx="8025065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tocando con él sobre mi boca, dijo: He aquí que esto tocó tus labios, y es quitada tu culpa, y limpio tu pecado”.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95982" y="5018521"/>
            <a:ext cx="4521213" cy="4385469"/>
            <a:chOff x="0" y="0"/>
            <a:chExt cx="1190772" cy="11550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825415" y="4585267"/>
            <a:ext cx="824630" cy="82463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77400" y="5353050"/>
            <a:ext cx="3576495" cy="2648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descripción física de los cuatro seres vivientes es simbólica; ellos representan a cuatro querubines.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3920" y="2042078"/>
            <a:ext cx="15180160" cy="1798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b="true" sz="7112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II. Los cuatro seres vivientes y</a:t>
            </a:r>
          </a:p>
          <a:p>
            <a:pPr algn="ctr">
              <a:lnSpc>
                <a:spcPts val="6899"/>
              </a:lnSpc>
            </a:pPr>
            <a:r>
              <a:rPr lang="en-US" b="true" sz="7112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los 24 ancianos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728192" y="992522"/>
            <a:ext cx="683161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6883393" y="5018521"/>
            <a:ext cx="4521213" cy="4385469"/>
            <a:chOff x="0" y="0"/>
            <a:chExt cx="1190772" cy="115502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35302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717220" y="4585267"/>
            <a:ext cx="824630" cy="82463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355752" y="5343525"/>
            <a:ext cx="3759538" cy="3524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Los 24 ancianos se basan en los 24 grupos sacerdota-les del AT y repre-sentarían a los redi-midos humanos que fueron llevados al cielo.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770805" y="5018521"/>
            <a:ext cx="4521213" cy="4385469"/>
            <a:chOff x="0" y="0"/>
            <a:chExt cx="1190772" cy="11550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604632" y="4606206"/>
            <a:ext cx="824630" cy="82463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2234104" y="5343525"/>
            <a:ext cx="3777842" cy="3086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presencia de los cuatro querubines y de los 24 ancianos confirma la promesa de que serviremos delante de Dios por toda la eternidad.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570666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4:6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1402" t="0" r="-11402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198434"/>
            <a:ext cx="8025065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delante del trono había como un mar de vidrio semejante al cristal; y junto al trono, y alrededor del trono, cuatro seres vivientes llenos de ojos delante y detrás”.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923091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Ezequiel 10:20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1402" t="0" r="-11402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550859"/>
            <a:ext cx="8025065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“Estos eran los mismos seres vivientes que vi debajo del Dios de Israel junto al río Quebar; y conocí que eran querubines”.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570666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4:4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1402" t="0" r="-11402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198434"/>
            <a:ext cx="8025065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alrededor del trono había veinticuatro tronos; y vi sentados en los tronos a veinticuatro ancianos, vestidos de ropas blancas, con coronas de oro en sus cabezas”.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550072"/>
            <a:ext cx="6142310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4 y 5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6842" t="0" r="-16202" b="-8338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219027"/>
            <a:ext cx="8025065" cy="3237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7350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Elías</a:t>
            </a:r>
          </a:p>
          <a:p>
            <a:pPr algn="l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7350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Moisés</a:t>
            </a:r>
          </a:p>
          <a:p>
            <a:pPr algn="l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7350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Enoc</a:t>
            </a:r>
          </a:p>
          <a:p>
            <a:pPr algn="l" marL="863598" indent="-431799" lvl="1">
              <a:lnSpc>
                <a:spcPts val="4159"/>
              </a:lnSpc>
              <a:buFont typeface="Arial"/>
              <a:buChar char="•"/>
            </a:pPr>
            <a:r>
              <a:rPr lang="en-US" b="true" sz="3999">
                <a:solidFill>
                  <a:srgbClr val="7350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Los que resucitaron cuando Cristo murió.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2318914"/>
            <a:ext cx="6032484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20:6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1402" t="0" r="-11402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3745335"/>
            <a:ext cx="802506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“Bienaventurado y santo el que tiene parte en la primera resurrección; la segunda muerte no tiene potestad sobre estos, sino que serán sacerdotes de Dios y de Cristo, y reinarán con él mil años”.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1184" y="5018521"/>
            <a:ext cx="4521213" cy="4385469"/>
            <a:chOff x="0" y="0"/>
            <a:chExt cx="1190772" cy="11550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283D6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0618" y="4585267"/>
            <a:ext cx="824630" cy="82463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01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322603" y="5343525"/>
            <a:ext cx="3576495" cy="221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Desde su trono, que está en el santuario celestial, Dios dirige el plan de salvación.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3920" y="2620217"/>
            <a:ext cx="15180160" cy="1053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7"/>
              </a:lnSpc>
            </a:pPr>
            <a:r>
              <a:rPr lang="en-US" b="true" sz="7112" spc="533">
                <a:solidFill>
                  <a:srgbClr val="283D60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III. El trono de Dios y la salvación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728192" y="1518498"/>
            <a:ext cx="683161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6673114" y="5021701"/>
            <a:ext cx="5074239" cy="4385469"/>
            <a:chOff x="0" y="0"/>
            <a:chExt cx="1336425" cy="115502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6425" cy="1155021"/>
            </a:xfrm>
            <a:custGeom>
              <a:avLst/>
              <a:gdLst/>
              <a:ahLst/>
              <a:cxnLst/>
              <a:rect r="r" b="b" t="t" l="l"/>
              <a:pathLst>
                <a:path h="1155021" w="1336425">
                  <a:moveTo>
                    <a:pt x="1336425" y="0"/>
                  </a:moveTo>
                  <a:lnTo>
                    <a:pt x="1336425" y="1040721"/>
                  </a:lnTo>
                  <a:lnTo>
                    <a:pt x="668213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336425" y="0"/>
                  </a:lnTo>
                  <a:close/>
                </a:path>
              </a:pathLst>
            </a:custGeom>
            <a:solidFill>
              <a:srgbClr val="35302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336425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506940" y="4588448"/>
            <a:ext cx="824630" cy="82463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022A3D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145473" y="5346706"/>
            <a:ext cx="4296762" cy="3524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Dios siempre estuvo con nosotros: en el AT descendía al santuario, luego se encarnó y vino a la tierra, después en-vió a su Espíritu y final-mente moraremos con Él por siempre.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2058069" y="5018521"/>
            <a:ext cx="4521213" cy="4385469"/>
            <a:chOff x="0" y="0"/>
            <a:chExt cx="1190772" cy="11550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90772" cy="1155021"/>
            </a:xfrm>
            <a:custGeom>
              <a:avLst/>
              <a:gdLst/>
              <a:ahLst/>
              <a:cxnLst/>
              <a:rect r="r" b="b" t="t" l="l"/>
              <a:pathLst>
                <a:path h="1155021" w="1190772">
                  <a:moveTo>
                    <a:pt x="1190772" y="0"/>
                  </a:moveTo>
                  <a:lnTo>
                    <a:pt x="1190772" y="1040721"/>
                  </a:lnTo>
                  <a:lnTo>
                    <a:pt x="595386" y="1155021"/>
                  </a:lnTo>
                  <a:lnTo>
                    <a:pt x="0" y="1040721"/>
                  </a:lnTo>
                  <a:lnTo>
                    <a:pt x="0" y="0"/>
                  </a:lnTo>
                  <a:lnTo>
                    <a:pt x="1190772" y="0"/>
                  </a:lnTo>
                  <a:close/>
                </a:path>
              </a:pathLst>
            </a:custGeom>
            <a:solidFill>
              <a:srgbClr val="F1E7D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190772" cy="106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891896" y="4606206"/>
            <a:ext cx="824630" cy="82463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22A3D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b="true" sz="2299">
                  <a:solidFill>
                    <a:srgbClr val="283D6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03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2521369" y="5343525"/>
            <a:ext cx="3759538" cy="3524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3052" spc="128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Los redimidos sere-mos quienes ocupa-remos el lugar de los ángeles caídos en el cielo. La meta es que esos vacíos sean llenados por los salvos.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3088191"/>
            <a:ext cx="958351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9"/>
              </a:lnSpc>
            </a:pPr>
            <a:r>
              <a:rPr lang="en-US" sz="7883" spc="-307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Hebreos 9:24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133353" t="0" r="-61674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725484"/>
            <a:ext cx="8025065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“Porque no entró Cristo en el santuario hecho de mano, figura del verdadero, sino en el cielo mismo para presentarse ahora por nosotros ante Dios”.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42161" t="0" r="-42161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5" id="5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380497" y="2789319"/>
            <a:ext cx="8494492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spc="-264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Ezequiel 1:19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80497" y="3979781"/>
            <a:ext cx="8025065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cuando los seres vivientes andaban, las ruedas andaban junto a ellos; y cuando los seres vivientes se levantaban de la tierra, las ruedas se levantaban”.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71877" t="0" r="-23828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5" id="5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380497" y="3141744"/>
            <a:ext cx="8494492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spc="-264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Juan 1:14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80497" y="4332206"/>
            <a:ext cx="8025065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aquel Verbo fue hecho carne, y habitó entre nosotros (y vimos su gloria, gloria como del único del Padre), lleno de gracia y de verdad”.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76760" t="0" r="-41560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5" id="5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380497" y="2436894"/>
            <a:ext cx="8494492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spc="-264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Apocalipsis 21:3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80497" y="3627356"/>
            <a:ext cx="802506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“Y oí una gran voz del cielo que decía: He aquí el tabernáculo de Dios con los hombres, y él morará con ellos; y ellos serán su pueblo, y Dios mismo estará con ellos como su Dios”.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80497" y="3141744"/>
            <a:ext cx="9583519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6783" spc="-264" b="true">
                <a:solidFill>
                  <a:srgbClr val="022A3D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Isaías 6:8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724685">
            <a:off x="11617639" y="6056519"/>
            <a:ext cx="10135766" cy="8256042"/>
          </a:xfrm>
          <a:custGeom>
            <a:avLst/>
            <a:gdLst/>
            <a:ahLst/>
            <a:cxnLst/>
            <a:rect r="r" b="b" t="t" l="l"/>
            <a:pathLst>
              <a:path h="8256042" w="10135766">
                <a:moveTo>
                  <a:pt x="0" y="0"/>
                </a:moveTo>
                <a:lnTo>
                  <a:pt x="10135766" y="0"/>
                </a:lnTo>
                <a:lnTo>
                  <a:pt x="10135766" y="8256042"/>
                </a:lnTo>
                <a:lnTo>
                  <a:pt x="0" y="82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732322" y="1513116"/>
            <a:ext cx="5953200" cy="7310859"/>
            <a:chOff x="0" y="0"/>
            <a:chExt cx="922307" cy="11326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2306" cy="1132643"/>
            </a:xfrm>
            <a:custGeom>
              <a:avLst/>
              <a:gdLst/>
              <a:ahLst/>
              <a:cxnLst/>
              <a:rect r="r" b="b" t="t" l="l"/>
              <a:pathLst>
                <a:path h="1132643" w="922306">
                  <a:moveTo>
                    <a:pt x="0" y="0"/>
                  </a:moveTo>
                  <a:lnTo>
                    <a:pt x="922306" y="0"/>
                  </a:lnTo>
                  <a:lnTo>
                    <a:pt x="922306" y="1132643"/>
                  </a:lnTo>
                  <a:lnTo>
                    <a:pt x="0" y="1132643"/>
                  </a:lnTo>
                  <a:close/>
                </a:path>
              </a:pathLst>
            </a:custGeom>
            <a:blipFill>
              <a:blip r:embed="rId4"/>
              <a:stretch>
                <a:fillRect l="-39772" t="0" r="-44897" b="0"/>
              </a:stretch>
            </a:blipFill>
            <a:ln w="133350" cap="sq">
              <a:solidFill>
                <a:srgbClr val="B48C5D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13190662" y="1028700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80497" y="4332206"/>
            <a:ext cx="8025065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9C151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“Después oí la voz del Señor, que decía: ¿A quién enviaré, y quién irá por nosotros? Entonces respondí yo: Heme aquí, envíame a mí”.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2068">
            <a:off x="12558574" y="-4180257"/>
            <a:ext cx="9213358" cy="7504698"/>
          </a:xfrm>
          <a:custGeom>
            <a:avLst/>
            <a:gdLst/>
            <a:ahLst/>
            <a:cxnLst/>
            <a:rect r="r" b="b" t="t" l="l"/>
            <a:pathLst>
              <a:path h="7504698" w="921335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62575" y="1028700"/>
            <a:ext cx="15562849" cy="8179961"/>
            <a:chOff x="0" y="0"/>
            <a:chExt cx="5796956" cy="30469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96955" cy="3046927"/>
            </a:xfrm>
            <a:custGeom>
              <a:avLst/>
              <a:gdLst/>
              <a:ahLst/>
              <a:cxnLst/>
              <a:rect r="r" b="b" t="t" l="l"/>
              <a:pathLst>
                <a:path h="3046927" w="5796955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anchor="ctr" rtlCol="false" tIns="48876" lIns="48876" bIns="48876" rIns="48876"/>
            <a:lstStyle/>
            <a:p>
              <a:pPr algn="ctr">
                <a:lnSpc>
                  <a:spcPts val="1813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477720" y="5032956"/>
            <a:ext cx="9332559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¿Estás listo para habitar con Dios por la eternidad?</a:t>
            </a:r>
          </a:p>
        </p:txBody>
      </p:sp>
      <p:sp>
        <p:nvSpPr>
          <p:cNvPr name="AutoShape 7" id="7"/>
          <p:cNvSpPr/>
          <p:nvPr/>
        </p:nvSpPr>
        <p:spPr>
          <a:xfrm>
            <a:off x="13191347" y="8454981"/>
            <a:ext cx="639665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476667" y="3660530"/>
            <a:ext cx="15358064" cy="98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47"/>
              </a:lnSpc>
            </a:pPr>
            <a:r>
              <a:rPr lang="en-US" b="true" sz="7549" spc="1509">
                <a:solidFill>
                  <a:srgbClr val="022A3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APLICACIÓN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6165155" y="1456805"/>
            <a:ext cx="1339151" cy="133915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014915" y="756491"/>
            <a:ext cx="700314" cy="70031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>
            <a:off x="-1010949" y="1758148"/>
            <a:ext cx="639665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2068">
            <a:off x="12558574" y="-4180257"/>
            <a:ext cx="9213358" cy="7504698"/>
          </a:xfrm>
          <a:custGeom>
            <a:avLst/>
            <a:gdLst/>
            <a:ahLst/>
            <a:cxnLst/>
            <a:rect r="r" b="b" t="t" l="l"/>
            <a:pathLst>
              <a:path h="7504698" w="9213358">
                <a:moveTo>
                  <a:pt x="0" y="0"/>
                </a:moveTo>
                <a:lnTo>
                  <a:pt x="9213358" y="0"/>
                </a:lnTo>
                <a:lnTo>
                  <a:pt x="9213358" y="7504698"/>
                </a:lnTo>
                <a:lnTo>
                  <a:pt x="0" y="75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62575" y="1028700"/>
            <a:ext cx="15562849" cy="8179961"/>
            <a:chOff x="0" y="0"/>
            <a:chExt cx="5796956" cy="30469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96955" cy="3046927"/>
            </a:xfrm>
            <a:custGeom>
              <a:avLst/>
              <a:gdLst/>
              <a:ahLst/>
              <a:cxnLst/>
              <a:rect r="r" b="b" t="t" l="l"/>
              <a:pathLst>
                <a:path h="3046927" w="5796955">
                  <a:moveTo>
                    <a:pt x="0" y="0"/>
                  </a:moveTo>
                  <a:lnTo>
                    <a:pt x="5796955" y="0"/>
                  </a:lnTo>
                  <a:lnTo>
                    <a:pt x="5796955" y="3046927"/>
                  </a:lnTo>
                  <a:lnTo>
                    <a:pt x="0" y="30469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283D6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5796956" cy="3037402"/>
            </a:xfrm>
            <a:prstGeom prst="rect">
              <a:avLst/>
            </a:prstGeom>
          </p:spPr>
          <p:txBody>
            <a:bodyPr anchor="ctr" rtlCol="false" tIns="48876" lIns="48876" bIns="48876" rIns="48876"/>
            <a:lstStyle/>
            <a:p>
              <a:pPr algn="ctr">
                <a:lnSpc>
                  <a:spcPts val="1813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477720" y="5032956"/>
            <a:ext cx="9332559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2A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Durante este año, ¿a cuántas personas has guiado al bautismo?</a:t>
            </a:r>
          </a:p>
        </p:txBody>
      </p:sp>
      <p:sp>
        <p:nvSpPr>
          <p:cNvPr name="AutoShape 7" id="7"/>
          <p:cNvSpPr/>
          <p:nvPr/>
        </p:nvSpPr>
        <p:spPr>
          <a:xfrm>
            <a:off x="13191347" y="8454981"/>
            <a:ext cx="639665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476667" y="3660530"/>
            <a:ext cx="15358064" cy="98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47"/>
              </a:lnSpc>
            </a:pPr>
            <a:r>
              <a:rPr lang="en-US" b="true" sz="7549" spc="1509">
                <a:solidFill>
                  <a:srgbClr val="022A3D"/>
                </a:solidFill>
                <a:latin typeface="29LT Adir Ultra-Bold"/>
                <a:ea typeface="29LT Adir Ultra-Bold"/>
                <a:cs typeface="29LT Adir Ultra-Bold"/>
                <a:sym typeface="29LT Adir Ultra-Bold"/>
              </a:rPr>
              <a:t>APLICACIÓN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6165155" y="1456805"/>
            <a:ext cx="1339151" cy="133915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014915" y="756491"/>
            <a:ext cx="700314" cy="70031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>
            <a:off x="-1010949" y="1758148"/>
            <a:ext cx="6396656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3D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93448">
            <a:off x="12764455" y="-4493527"/>
            <a:ext cx="9213358" cy="7504698"/>
          </a:xfrm>
          <a:custGeom>
            <a:avLst/>
            <a:gdLst/>
            <a:ahLst/>
            <a:cxnLst/>
            <a:rect r="r" b="b" t="t" l="l"/>
            <a:pathLst>
              <a:path h="7504698" w="9213358">
                <a:moveTo>
                  <a:pt x="0" y="0"/>
                </a:moveTo>
                <a:lnTo>
                  <a:pt x="9213358" y="0"/>
                </a:lnTo>
                <a:lnTo>
                  <a:pt x="9213358" y="7504699"/>
                </a:lnTo>
                <a:lnTo>
                  <a:pt x="0" y="7504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714574" y="7290793"/>
            <a:ext cx="6483182" cy="0"/>
          </a:xfrm>
          <a:prstGeom prst="line">
            <a:avLst/>
          </a:prstGeom>
          <a:ln cap="rnd" w="323850">
            <a:solidFill>
              <a:srgbClr val="B48C5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5715228" y="1298787"/>
            <a:ext cx="1830961" cy="1830961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5014915" y="756491"/>
            <a:ext cx="700314" cy="70031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485639" y="8394558"/>
            <a:ext cx="7394558" cy="645692"/>
            <a:chOff x="0" y="0"/>
            <a:chExt cx="3282592" cy="2866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82592" cy="286635"/>
            </a:xfrm>
            <a:custGeom>
              <a:avLst/>
              <a:gdLst/>
              <a:ahLst/>
              <a:cxnLst/>
              <a:rect r="r" b="b" t="t" l="l"/>
              <a:pathLst>
                <a:path h="286635" w="3282592">
                  <a:moveTo>
                    <a:pt x="0" y="0"/>
                  </a:moveTo>
                  <a:lnTo>
                    <a:pt x="3282592" y="0"/>
                  </a:lnTo>
                  <a:lnTo>
                    <a:pt x="3282592" y="286635"/>
                  </a:lnTo>
                  <a:lnTo>
                    <a:pt x="0" y="286635"/>
                  </a:lnTo>
                  <a:close/>
                </a:path>
              </a:pathLst>
            </a:custGeom>
            <a:solidFill>
              <a:srgbClr val="B48C5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3282592" cy="3342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714574" y="3541304"/>
            <a:ext cx="14160264" cy="1331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24"/>
              </a:lnSpc>
            </a:pPr>
            <a:r>
              <a:rPr lang="en-US" b="true" sz="10233" spc="2097">
                <a:solidFill>
                  <a:srgbClr val="FFFFFF"/>
                </a:solidFill>
                <a:latin typeface="29LT Adir Medium"/>
                <a:ea typeface="29LT Adir Medium"/>
                <a:cs typeface="29LT Adir Medium"/>
                <a:sym typeface="29LT Adir Medium"/>
              </a:rPr>
              <a:t>MUCHAS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14574" y="4920017"/>
            <a:ext cx="15936584" cy="1894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59"/>
              </a:lnSpc>
            </a:pPr>
            <a:r>
              <a:rPr lang="en-US" sz="12769" spc="3077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GRACIAS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72559" y="8551732"/>
            <a:ext cx="7020718" cy="398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6"/>
              </a:lnSpc>
            </a:pPr>
            <a:r>
              <a:rPr lang="en-US" b="true" sz="3058" spc="422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www.prmendoza.com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62575" y="370136"/>
            <a:ext cx="2836949" cy="386355"/>
          </a:xfrm>
          <a:custGeom>
            <a:avLst/>
            <a:gdLst/>
            <a:ahLst/>
            <a:cxnLst/>
            <a:rect r="r" b="b" t="t" l="l"/>
            <a:pathLst>
              <a:path h="386355" w="2836949">
                <a:moveTo>
                  <a:pt x="0" y="0"/>
                </a:moveTo>
                <a:lnTo>
                  <a:pt x="2836949" y="0"/>
                </a:lnTo>
                <a:lnTo>
                  <a:pt x="2836949" y="386355"/>
                </a:lnTo>
                <a:lnTo>
                  <a:pt x="0" y="386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DAGjg1W0Z84</dc:identifier>
  <dcterms:modified xsi:type="dcterms:W3CDTF">2011-08-01T06:04:30Z</dcterms:modified>
  <cp:revision>1</cp:revision>
  <dc:title>Lección 7</dc:title>
</cp:coreProperties>
</file>