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29LT Adir" pitchFamily="2" charset="-78"/>
      <p:regular r:id="rId21"/>
    </p:embeddedFont>
    <p:embeddedFont>
      <p:font typeface="29LT Adir Bold" pitchFamily="2" charset="-78"/>
      <p:regular r:id="rId22"/>
      <p:bold r:id="rId23"/>
    </p:embeddedFont>
    <p:embeddedFont>
      <p:font typeface="29LT Adir Medium" pitchFamily="2" charset="-78"/>
      <p:regular r:id="rId24"/>
    </p:embeddedFont>
    <p:embeddedFont>
      <p:font typeface="29LT Adir Ultra-Bold" pitchFamily="2" charset="-78"/>
      <p:regular r:id="rId25"/>
      <p:bold r:id="rId26"/>
    </p:embeddedFont>
    <p:embeddedFont>
      <p:font typeface="Glacial Indifference" pitchFamily="2" charset="0"/>
      <p:regular r:id="rId27"/>
    </p:embeddedFont>
    <p:embeddedFont>
      <p:font typeface="Impact" panose="020B0806030902050204" pitchFamily="34" charset="0"/>
      <p:regular r:id="rId28"/>
    </p:embeddedFont>
    <p:embeddedFont>
      <p:font typeface="Open Sans 1 Bold" pitchFamily="2" charset="0"/>
      <p:regular r:id="rId29"/>
      <p:bold r:id="rId30"/>
    </p:embeddedFont>
    <p:embeddedFont>
      <p:font typeface="Open Sans 1 Ultra-Bold" pitchFamily="2" charset="0"/>
      <p:regular r:id="rId31"/>
      <p:bold r:id="rId32"/>
    </p:embeddedFont>
    <p:embeddedFont>
      <p:font typeface="Open Sans 2" panose="020B0606030504020204" pitchFamily="34" charset="0"/>
      <p:regular r:id="rId33"/>
    </p:embeddedFont>
    <p:embeddedFont>
      <p:font typeface="Open Sans 2 Bold" panose="020B0806030504020204" pitchFamily="34" charset="0"/>
      <p:regular r:id="rId34"/>
      <p:bold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48" autoAdjust="0"/>
  </p:normalViewPr>
  <p:slideViewPr>
    <p:cSldViewPr>
      <p:cViewPr varScale="1">
        <p:scale>
          <a:sx n="75" d="100"/>
          <a:sy n="75" d="100"/>
        </p:scale>
        <p:origin x="328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ableStyles" Target="tableStyle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D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93960" y="795256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sp>
        <p:nvSpPr>
          <p:cNvPr id="3" name="Freeform 3"/>
          <p:cNvSpPr/>
          <p:nvPr/>
        </p:nvSpPr>
        <p:spPr>
          <a:xfrm rot="-7757409">
            <a:off x="12007383" y="-4543149"/>
            <a:ext cx="9928415" cy="8087145"/>
          </a:xfrm>
          <a:custGeom>
            <a:avLst/>
            <a:gdLst/>
            <a:ahLst/>
            <a:cxnLst/>
            <a:rect l="l" t="t" r="r" b="b"/>
            <a:pathLst>
              <a:path w="9928415" h="8087145">
                <a:moveTo>
                  <a:pt x="0" y="0"/>
                </a:moveTo>
                <a:lnTo>
                  <a:pt x="9928415" y="0"/>
                </a:lnTo>
                <a:lnTo>
                  <a:pt x="9928415" y="8087145"/>
                </a:lnTo>
                <a:lnTo>
                  <a:pt x="0" y="80871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4" name="Group 4"/>
          <p:cNvGrpSpPr/>
          <p:nvPr/>
        </p:nvGrpSpPr>
        <p:grpSpPr>
          <a:xfrm>
            <a:off x="15428339" y="921542"/>
            <a:ext cx="1918052" cy="191805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004857" y="607583"/>
            <a:ext cx="700314" cy="70031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85639" y="8760644"/>
            <a:ext cx="7394558" cy="645692"/>
            <a:chOff x="0" y="0"/>
            <a:chExt cx="3282592" cy="2866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82592" cy="286635"/>
            </a:xfrm>
            <a:custGeom>
              <a:avLst/>
              <a:gdLst/>
              <a:ahLst/>
              <a:cxnLst/>
              <a:rect l="l" t="t" r="r" b="b"/>
              <a:pathLst>
                <a:path w="3282592" h="286635">
                  <a:moveTo>
                    <a:pt x="0" y="0"/>
                  </a:moveTo>
                  <a:lnTo>
                    <a:pt x="3282592" y="0"/>
                  </a:lnTo>
                  <a:lnTo>
                    <a:pt x="3282592" y="286635"/>
                  </a:lnTo>
                  <a:lnTo>
                    <a:pt x="0" y="286635"/>
                  </a:ln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3282592" cy="334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793929" y="921542"/>
            <a:ext cx="2836949" cy="386355"/>
          </a:xfrm>
          <a:custGeom>
            <a:avLst/>
            <a:gdLst/>
            <a:ahLst/>
            <a:cxnLst/>
            <a:rect l="l" t="t" r="r" b="b"/>
            <a:pathLst>
              <a:path w="2836949" h="386355">
                <a:moveTo>
                  <a:pt x="0" y="0"/>
                </a:moveTo>
                <a:lnTo>
                  <a:pt x="2836949" y="0"/>
                </a:lnTo>
                <a:lnTo>
                  <a:pt x="2836949" y="386355"/>
                </a:lnTo>
                <a:lnTo>
                  <a:pt x="0" y="3863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sp>
        <p:nvSpPr>
          <p:cNvPr id="14" name="Freeform 14"/>
          <p:cNvSpPr/>
          <p:nvPr/>
        </p:nvSpPr>
        <p:spPr>
          <a:xfrm>
            <a:off x="14410332" y="5513540"/>
            <a:ext cx="2936059" cy="2936059"/>
          </a:xfrm>
          <a:custGeom>
            <a:avLst/>
            <a:gdLst/>
            <a:ahLst/>
            <a:cxnLst/>
            <a:rect l="l" t="t" r="r" b="b"/>
            <a:pathLst>
              <a:path w="2936059" h="2936059">
                <a:moveTo>
                  <a:pt x="0" y="0"/>
                </a:moveTo>
                <a:lnTo>
                  <a:pt x="2936059" y="0"/>
                </a:lnTo>
                <a:lnTo>
                  <a:pt x="2936059" y="2936059"/>
                </a:lnTo>
                <a:lnTo>
                  <a:pt x="0" y="29360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sp>
        <p:nvSpPr>
          <p:cNvPr id="15" name="TextBox 15"/>
          <p:cNvSpPr txBox="1"/>
          <p:nvPr/>
        </p:nvSpPr>
        <p:spPr>
          <a:xfrm>
            <a:off x="1793929" y="3347959"/>
            <a:ext cx="10072177" cy="1319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63"/>
              </a:lnSpc>
            </a:pPr>
            <a:r>
              <a:rPr lang="en-US" sz="10170" b="1" spc="-68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EN  LOS  SALMOS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91609" y="8836844"/>
            <a:ext cx="7020718" cy="672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5"/>
              </a:lnSpc>
            </a:pPr>
            <a:r>
              <a:rPr lang="en-US" sz="4558" spc="629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Lección, nro. 09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93929" y="4934306"/>
            <a:ext cx="6049226" cy="104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9"/>
              </a:lnSpc>
            </a:pPr>
            <a:r>
              <a:rPr lang="en-US" sz="8030" spc="393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PARTE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963491">
            <a:off x="12939510" y="-5089296"/>
            <a:ext cx="9213358" cy="7504698"/>
          </a:xfrm>
          <a:custGeom>
            <a:avLst/>
            <a:gdLst/>
            <a:ahLst/>
            <a:cxnLst/>
            <a:rect l="l" t="t" r="r" b="b"/>
            <a:pathLst>
              <a:path w="9213358" h="7504698">
                <a:moveTo>
                  <a:pt x="0" y="0"/>
                </a:moveTo>
                <a:lnTo>
                  <a:pt x="9213358" y="0"/>
                </a:lnTo>
                <a:lnTo>
                  <a:pt x="9213358" y="7504698"/>
                </a:lnTo>
                <a:lnTo>
                  <a:pt x="0" y="7504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sp>
        <p:nvSpPr>
          <p:cNvPr id="3" name="Freeform 3"/>
          <p:cNvSpPr/>
          <p:nvPr/>
        </p:nvSpPr>
        <p:spPr>
          <a:xfrm rot="-9745943">
            <a:off x="-2987443" y="7016159"/>
            <a:ext cx="9213358" cy="7504698"/>
          </a:xfrm>
          <a:custGeom>
            <a:avLst/>
            <a:gdLst/>
            <a:ahLst/>
            <a:cxnLst/>
            <a:rect l="l" t="t" r="r" b="b"/>
            <a:pathLst>
              <a:path w="9213358" h="7504698">
                <a:moveTo>
                  <a:pt x="0" y="0"/>
                </a:moveTo>
                <a:lnTo>
                  <a:pt x="9213358" y="0"/>
                </a:lnTo>
                <a:lnTo>
                  <a:pt x="9213358" y="7504698"/>
                </a:lnTo>
                <a:lnTo>
                  <a:pt x="0" y="75046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4" name="Group 4"/>
          <p:cNvGrpSpPr/>
          <p:nvPr/>
        </p:nvGrpSpPr>
        <p:grpSpPr>
          <a:xfrm>
            <a:off x="1362575" y="1028700"/>
            <a:ext cx="15562849" cy="8179961"/>
            <a:chOff x="0" y="0"/>
            <a:chExt cx="5796956" cy="304692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96955" cy="3046927"/>
            </a:xfrm>
            <a:custGeom>
              <a:avLst/>
              <a:gdLst/>
              <a:ahLst/>
              <a:cxnLst/>
              <a:rect l="l" t="t" r="r" b="b"/>
              <a:pathLst>
                <a:path w="5796955" h="3046927">
                  <a:moveTo>
                    <a:pt x="0" y="0"/>
                  </a:moveTo>
                  <a:lnTo>
                    <a:pt x="5796955" y="0"/>
                  </a:lnTo>
                  <a:lnTo>
                    <a:pt x="5796955" y="3046927"/>
                  </a:lnTo>
                  <a:lnTo>
                    <a:pt x="0" y="30469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283D60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5796956" cy="3037402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13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441132" y="5268627"/>
            <a:ext cx="4971324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Parte III: Nuestra misión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85351" y="5133975"/>
            <a:ext cx="1316610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sz="4348" b="1" spc="139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85351" y="5892210"/>
            <a:ext cx="1333869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sz="4348" b="1" spc="334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85351" y="6654210"/>
            <a:ext cx="1333869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sz="4348" b="1" spc="334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85351" y="7416210"/>
            <a:ext cx="1333869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sz="4348" b="1" spc="334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51654" y="5133975"/>
            <a:ext cx="121333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sz="4348" b="1" spc="334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51654" y="5892210"/>
            <a:ext cx="121333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sz="4348" b="1" spc="334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96167" y="5268627"/>
            <a:ext cx="417645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Verso de memoria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96167" y="6071446"/>
            <a:ext cx="417645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Propósito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96167" y="6867963"/>
            <a:ext cx="4926933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Parte I: Lo que el mundo nos ofrece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96167" y="7612705"/>
            <a:ext cx="4579151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Parte II: Lo que Dios nos ofrece 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441132" y="6071446"/>
            <a:ext cx="4971324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Aplicación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88276" y="2510226"/>
            <a:ext cx="14111447" cy="139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79"/>
              </a:lnSpc>
            </a:pPr>
            <a:r>
              <a:rPr lang="en-US" sz="10707" b="1" spc="-695">
                <a:solidFill>
                  <a:srgbClr val="B48C5D"/>
                </a:solidFill>
                <a:latin typeface="29LT Adir Ultra-Bold"/>
                <a:ea typeface="29LT Adir Ultra-Bold"/>
                <a:cs typeface="29LT Adir Ultra-Bold"/>
                <a:sym typeface="29LT Adir Ultra-Bold"/>
              </a:rPr>
              <a:t>LO QUE ABORDAREMOS HOY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5715228" y="1298787"/>
            <a:ext cx="1830961" cy="1830961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014915" y="756491"/>
            <a:ext cx="700314" cy="700314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-7794460">
            <a:off x="447095" y="6758846"/>
            <a:ext cx="1830961" cy="1830961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-7794460">
            <a:off x="2030317" y="8721370"/>
            <a:ext cx="700314" cy="70031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AutoShape 32"/>
          <p:cNvSpPr/>
          <p:nvPr/>
        </p:nvSpPr>
        <p:spPr>
          <a:xfrm>
            <a:off x="3914172" y="4279305"/>
            <a:ext cx="5685043" cy="0"/>
          </a:xfrm>
          <a:prstGeom prst="line">
            <a:avLst/>
          </a:prstGeom>
          <a:ln w="323850" cap="rnd">
            <a:solidFill>
              <a:srgbClr val="283D6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0497" y="2394750"/>
            <a:ext cx="9583519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b="1" spc="-307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Verso de memoria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80497" y="4901566"/>
            <a:ext cx="8025065" cy="2981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4"/>
              </a:lnSpc>
            </a:pPr>
            <a:r>
              <a:rPr lang="en-US" sz="3381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“Dios, alábente los pueblos, todos los pueblos te alaben. Alégrense y gócense las naciones, porque juzgarás a los pueblos con equidad, y guiarás a las naciones en la tierra”.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13298" y="3983364"/>
            <a:ext cx="7066386" cy="447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63"/>
              </a:lnSpc>
              <a:spcBef>
                <a:spcPct val="0"/>
              </a:spcBef>
            </a:pPr>
            <a:r>
              <a:rPr lang="en-US" sz="2616" b="1" spc="57">
                <a:solidFill>
                  <a:srgbClr val="022A3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Salmo 67:3-4</a:t>
            </a:r>
          </a:p>
        </p:txBody>
      </p:sp>
      <p:sp>
        <p:nvSpPr>
          <p:cNvPr id="5" name="Freeform 5"/>
          <p:cNvSpPr/>
          <p:nvPr/>
        </p:nvSpPr>
        <p:spPr>
          <a:xfrm rot="7724685">
            <a:off x="11617639" y="6056519"/>
            <a:ext cx="10135766" cy="8256042"/>
          </a:xfrm>
          <a:custGeom>
            <a:avLst/>
            <a:gdLst/>
            <a:ahLst/>
            <a:cxnLst/>
            <a:rect l="l" t="t" r="r" b="b"/>
            <a:pathLst>
              <a:path w="10135766" h="8256042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6" name="Group 6"/>
          <p:cNvGrpSpPr/>
          <p:nvPr/>
        </p:nvGrpSpPr>
        <p:grpSpPr>
          <a:xfrm>
            <a:off x="10732322" y="1513116"/>
            <a:ext cx="5953200" cy="7310859"/>
            <a:chOff x="0" y="0"/>
            <a:chExt cx="922307" cy="11326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2306" cy="1132643"/>
            </a:xfrm>
            <a:custGeom>
              <a:avLst/>
              <a:gdLst/>
              <a:ahLst/>
              <a:cxnLst/>
              <a:rect l="l" t="t" r="r" b="b"/>
              <a:pathLst>
                <a:path w="922306" h="1132643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921" r="-82621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8" name="AutoShape 8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33050" y="5629407"/>
            <a:ext cx="10253775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283D6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los asuntos del sufrimiento y la esperanza a la luz de los Salmos y el Apocalipsis.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55659" y="2561271"/>
            <a:ext cx="14699459" cy="118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43"/>
              </a:lnSpc>
            </a:pPr>
            <a:r>
              <a:rPr lang="en-US" sz="9107" b="1" spc="2413">
                <a:solidFill>
                  <a:srgbClr val="283D60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PROPÓSITO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63522" y="4710986"/>
            <a:ext cx="6661173" cy="463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3717" lvl="1" indent="-391858" algn="l">
              <a:lnSpc>
                <a:spcPts val="3484"/>
              </a:lnSpc>
              <a:buFont typeface="Arial"/>
              <a:buChar char="•"/>
            </a:pPr>
            <a:r>
              <a:rPr lang="en-US" sz="3629" b="1" spc="1502" dirty="0">
                <a:solidFill>
                  <a:srgbClr val="FF0000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COMPRENDER</a:t>
            </a:r>
          </a:p>
        </p:txBody>
      </p:sp>
      <p:sp>
        <p:nvSpPr>
          <p:cNvPr id="5" name="AutoShape 5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sp>
        <p:nvSpPr>
          <p:cNvPr id="6" name="AutoShape 6"/>
          <p:cNvSpPr/>
          <p:nvPr/>
        </p:nvSpPr>
        <p:spPr>
          <a:xfrm>
            <a:off x="-1447320" y="9096375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95982" y="5018521"/>
            <a:ext cx="4521213" cy="4385469"/>
            <a:chOff x="0" y="0"/>
            <a:chExt cx="1190772" cy="11550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0772" cy="1155021"/>
            </a:xfrm>
            <a:custGeom>
              <a:avLst/>
              <a:gdLst/>
              <a:ahLst/>
              <a:cxnLst/>
              <a:rect l="l" t="t" r="r" b="b"/>
              <a:pathLst>
                <a:path w="1190772" h="1155021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283D60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25415" y="4585267"/>
            <a:ext cx="824630" cy="82463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77400" y="5343525"/>
            <a:ext cx="3723979" cy="3524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Este mundo ha teni-do al diablo como su príncipe y repre-sentante; además, la Biblia lo describe como mentiroso, homicida y tentador.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53920" y="2620217"/>
            <a:ext cx="15180160" cy="105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37"/>
              </a:lnSpc>
            </a:pPr>
            <a:r>
              <a:rPr lang="en-US" sz="7112" b="1" spc="533">
                <a:solidFill>
                  <a:srgbClr val="283D60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I. Lo que el mundo nos ofrece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728192" y="1518498"/>
            <a:ext cx="6831616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grpSp>
        <p:nvGrpSpPr>
          <p:cNvPr id="11" name="Group 11"/>
          <p:cNvGrpSpPr/>
          <p:nvPr/>
        </p:nvGrpSpPr>
        <p:grpSpPr>
          <a:xfrm>
            <a:off x="6883393" y="5018521"/>
            <a:ext cx="4521213" cy="4385469"/>
            <a:chOff x="0" y="0"/>
            <a:chExt cx="1190772" cy="11550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90772" cy="1155021"/>
            </a:xfrm>
            <a:custGeom>
              <a:avLst/>
              <a:gdLst/>
              <a:ahLst/>
              <a:cxnLst/>
              <a:rect l="l" t="t" r="r" b="b"/>
              <a:pathLst>
                <a:path w="1190772" h="1155021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35302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17220" y="4585267"/>
            <a:ext cx="824630" cy="82463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02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355752" y="5343525"/>
            <a:ext cx="3576495" cy="2648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 sorprende que este mundo nos ofrezca lo peor: sufrimiento, maldad, caos, entre otras cosas.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770805" y="5018521"/>
            <a:ext cx="4521213" cy="4385469"/>
            <a:chOff x="0" y="0"/>
            <a:chExt cx="1190772" cy="115502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90772" cy="1155021"/>
            </a:xfrm>
            <a:custGeom>
              <a:avLst/>
              <a:gdLst/>
              <a:ahLst/>
              <a:cxnLst/>
              <a:rect l="l" t="t" r="r" b="b"/>
              <a:pathLst>
                <a:path w="1190772" h="1155021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F1E7D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604632" y="4606206"/>
            <a:ext cx="824630" cy="82463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283D6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03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234104" y="5343525"/>
            <a:ext cx="3649712" cy="3524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022A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Incluso los grandes reinos que gobernaron a lo largo de la historia han traído destrucción y muerte a la humanidad.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0497" y="2218241"/>
            <a:ext cx="9583519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b="1" spc="-307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Juan 8:44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80497" y="3846009"/>
            <a:ext cx="8025065" cy="4213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“... Él ha sido homicida desde el principio, y no ha permanecido en la verdad, porque no hay verdad en él. Cuando habla mentira, de suyo habla; porque es mentiroso, y padre de mentira”.</a:t>
            </a:r>
          </a:p>
        </p:txBody>
      </p:sp>
      <p:sp>
        <p:nvSpPr>
          <p:cNvPr id="4" name="Freeform 4"/>
          <p:cNvSpPr/>
          <p:nvPr/>
        </p:nvSpPr>
        <p:spPr>
          <a:xfrm rot="7724685">
            <a:off x="11617639" y="6056519"/>
            <a:ext cx="10135766" cy="8256042"/>
          </a:xfrm>
          <a:custGeom>
            <a:avLst/>
            <a:gdLst/>
            <a:ahLst/>
            <a:cxnLst/>
            <a:rect l="l" t="t" r="r" b="b"/>
            <a:pathLst>
              <a:path w="10135766" h="8256042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5" name="Group 5"/>
          <p:cNvGrpSpPr/>
          <p:nvPr/>
        </p:nvGrpSpPr>
        <p:grpSpPr>
          <a:xfrm>
            <a:off x="10732322" y="1513116"/>
            <a:ext cx="5953200" cy="7310859"/>
            <a:chOff x="0" y="0"/>
            <a:chExt cx="922307" cy="11326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2306" cy="1132643"/>
            </a:xfrm>
            <a:custGeom>
              <a:avLst/>
              <a:gdLst/>
              <a:ahLst/>
              <a:cxnLst/>
              <a:rect l="l" t="t" r="r" b="b"/>
              <a:pathLst>
                <a:path w="922306" h="1132643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921" r="-82621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7" name="AutoShape 7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0497" y="2218241"/>
            <a:ext cx="9583519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b="1" spc="-307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Apocalipsis 18:3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80497" y="3846009"/>
            <a:ext cx="8504387" cy="4213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“Porque todas las naciones han bebido del vino del furor de su fornicación, y los reyes de la tierra han fornicado con ella, y los mercaderes de la tierra se han enriquecido de la potencia de sus deleites”.</a:t>
            </a:r>
          </a:p>
        </p:txBody>
      </p:sp>
      <p:sp>
        <p:nvSpPr>
          <p:cNvPr id="4" name="Freeform 4"/>
          <p:cNvSpPr/>
          <p:nvPr/>
        </p:nvSpPr>
        <p:spPr>
          <a:xfrm rot="7724685">
            <a:off x="11617639" y="6056519"/>
            <a:ext cx="10135766" cy="8256042"/>
          </a:xfrm>
          <a:custGeom>
            <a:avLst/>
            <a:gdLst/>
            <a:ahLst/>
            <a:cxnLst/>
            <a:rect l="l" t="t" r="r" b="b"/>
            <a:pathLst>
              <a:path w="10135766" h="8256042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5" name="Group 5"/>
          <p:cNvGrpSpPr/>
          <p:nvPr/>
        </p:nvGrpSpPr>
        <p:grpSpPr>
          <a:xfrm>
            <a:off x="10732322" y="1513116"/>
            <a:ext cx="5953200" cy="7310859"/>
            <a:chOff x="0" y="0"/>
            <a:chExt cx="922307" cy="11326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2306" cy="1132643"/>
            </a:xfrm>
            <a:custGeom>
              <a:avLst/>
              <a:gdLst/>
              <a:ahLst/>
              <a:cxnLst/>
              <a:rect l="l" t="t" r="r" b="b"/>
              <a:pathLst>
                <a:path w="922306" h="1132643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921" r="-82621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7" name="AutoShape 7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0497" y="2570666"/>
            <a:ext cx="9583519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b="1" spc="-307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Daniel 7:23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80497" y="4198434"/>
            <a:ext cx="8025065" cy="350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“Dijo así: El cuarto animal será un cuarto reino en la tierra, el cual será diferente de todos los otros reinos, y a toda la tierra devorará, trillará y despedazará”.</a:t>
            </a:r>
          </a:p>
        </p:txBody>
      </p:sp>
      <p:sp>
        <p:nvSpPr>
          <p:cNvPr id="4" name="Freeform 4"/>
          <p:cNvSpPr/>
          <p:nvPr/>
        </p:nvSpPr>
        <p:spPr>
          <a:xfrm rot="7724685">
            <a:off x="11617639" y="6056519"/>
            <a:ext cx="10135766" cy="8256042"/>
          </a:xfrm>
          <a:custGeom>
            <a:avLst/>
            <a:gdLst/>
            <a:ahLst/>
            <a:cxnLst/>
            <a:rect l="l" t="t" r="r" b="b"/>
            <a:pathLst>
              <a:path w="10135766" h="8256042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5" name="Group 5"/>
          <p:cNvGrpSpPr/>
          <p:nvPr/>
        </p:nvGrpSpPr>
        <p:grpSpPr>
          <a:xfrm>
            <a:off x="10732322" y="1513116"/>
            <a:ext cx="5953200" cy="7310859"/>
            <a:chOff x="0" y="0"/>
            <a:chExt cx="922307" cy="11326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2306" cy="1132643"/>
            </a:xfrm>
            <a:custGeom>
              <a:avLst/>
              <a:gdLst/>
              <a:ahLst/>
              <a:cxnLst/>
              <a:rect l="l" t="t" r="r" b="b"/>
              <a:pathLst>
                <a:path w="922306" h="1132643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921" r="-82621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7" name="AutoShape 7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95982" y="5018521"/>
            <a:ext cx="4521213" cy="4385469"/>
            <a:chOff x="0" y="0"/>
            <a:chExt cx="1190772" cy="11550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0772" cy="1155021"/>
            </a:xfrm>
            <a:custGeom>
              <a:avLst/>
              <a:gdLst/>
              <a:ahLst/>
              <a:cxnLst/>
              <a:rect l="l" t="t" r="r" b="b"/>
              <a:pathLst>
                <a:path w="1190772" h="1155021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283D60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25415" y="4585267"/>
            <a:ext cx="824630" cy="82463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77400" y="5353050"/>
            <a:ext cx="3576495" cy="308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El reino de los cielos comenzó con la primera venida de Cristo y es muy distinto del reino de este mundo.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53920" y="2042078"/>
            <a:ext cx="15180160" cy="931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99"/>
              </a:lnSpc>
            </a:pPr>
            <a:r>
              <a:rPr lang="en-US" sz="7112" b="1" spc="533">
                <a:solidFill>
                  <a:srgbClr val="283D60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II. Lo que Dios nos ofrece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728192" y="992522"/>
            <a:ext cx="6831616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grpSp>
        <p:nvGrpSpPr>
          <p:cNvPr id="11" name="Group 11"/>
          <p:cNvGrpSpPr/>
          <p:nvPr/>
        </p:nvGrpSpPr>
        <p:grpSpPr>
          <a:xfrm>
            <a:off x="6883393" y="5018521"/>
            <a:ext cx="4521213" cy="4385469"/>
            <a:chOff x="0" y="0"/>
            <a:chExt cx="1190772" cy="11550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90772" cy="1155021"/>
            </a:xfrm>
            <a:custGeom>
              <a:avLst/>
              <a:gdLst/>
              <a:ahLst/>
              <a:cxnLst/>
              <a:rect l="l" t="t" r="r" b="b"/>
              <a:pathLst>
                <a:path w="1190772" h="1155021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35302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17220" y="4585267"/>
            <a:ext cx="824630" cy="82463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02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355752" y="5343525"/>
            <a:ext cx="3705543" cy="308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El reino de Dios nos ofrece lo mejor: paz, tranquilidad y esperanza, culti-vando en nosotros una mentalidad positiva.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770805" y="5018521"/>
            <a:ext cx="4521213" cy="4385469"/>
            <a:chOff x="0" y="0"/>
            <a:chExt cx="1190772" cy="115502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90772" cy="1155021"/>
            </a:xfrm>
            <a:custGeom>
              <a:avLst/>
              <a:gdLst/>
              <a:ahLst/>
              <a:cxnLst/>
              <a:rect l="l" t="t" r="r" b="b"/>
              <a:pathLst>
                <a:path w="1190772" h="1155021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F1E7D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604632" y="4606206"/>
            <a:ext cx="824630" cy="82463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283D6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03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234104" y="5343525"/>
            <a:ext cx="3704625" cy="308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022A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Las Escrituras pro-fetizan que el reino de Dios es eterno y que, con el regreso de Cristo, pondrá fin a los reinos de este mundo.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0497" y="3275516"/>
            <a:ext cx="9583519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b="1" spc="-307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Romanos 14:17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80497" y="4903284"/>
            <a:ext cx="8025065" cy="209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“Porque el reino de Dios no es comida ni bebida, sino justicia, paz y gozo en el Espíritu Santo”.</a:t>
            </a:r>
          </a:p>
        </p:txBody>
      </p:sp>
      <p:sp>
        <p:nvSpPr>
          <p:cNvPr id="4" name="Freeform 4"/>
          <p:cNvSpPr/>
          <p:nvPr/>
        </p:nvSpPr>
        <p:spPr>
          <a:xfrm rot="7724685">
            <a:off x="11617639" y="6056519"/>
            <a:ext cx="10135766" cy="8256042"/>
          </a:xfrm>
          <a:custGeom>
            <a:avLst/>
            <a:gdLst/>
            <a:ahLst/>
            <a:cxnLst/>
            <a:rect l="l" t="t" r="r" b="b"/>
            <a:pathLst>
              <a:path w="10135766" h="8256042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5" name="Group 5"/>
          <p:cNvGrpSpPr/>
          <p:nvPr/>
        </p:nvGrpSpPr>
        <p:grpSpPr>
          <a:xfrm>
            <a:off x="10732322" y="1513116"/>
            <a:ext cx="5953200" cy="7310859"/>
            <a:chOff x="0" y="0"/>
            <a:chExt cx="922307" cy="11326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2306" cy="1132643"/>
            </a:xfrm>
            <a:custGeom>
              <a:avLst/>
              <a:gdLst/>
              <a:ahLst/>
              <a:cxnLst/>
              <a:rect l="l" t="t" r="r" b="b"/>
              <a:pathLst>
                <a:path w="922306" h="1132643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921" r="-82621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7" name="AutoShape 7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0497" y="3088191"/>
            <a:ext cx="9583519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b="1" spc="-307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Salmo 46:6-7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80497" y="4725484"/>
            <a:ext cx="8025065" cy="246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“Braman las naciones, titubearon los reinos; dio él su voz, se derritió la tierra. Jehová de los ejércitos está con nosotros; nuestro refugio es el Dios de Jacob”.</a:t>
            </a:r>
          </a:p>
        </p:txBody>
      </p:sp>
      <p:sp>
        <p:nvSpPr>
          <p:cNvPr id="4" name="Freeform 4"/>
          <p:cNvSpPr/>
          <p:nvPr/>
        </p:nvSpPr>
        <p:spPr>
          <a:xfrm rot="7724685">
            <a:off x="11617639" y="6056519"/>
            <a:ext cx="10135766" cy="8256042"/>
          </a:xfrm>
          <a:custGeom>
            <a:avLst/>
            <a:gdLst/>
            <a:ahLst/>
            <a:cxnLst/>
            <a:rect l="l" t="t" r="r" b="b"/>
            <a:pathLst>
              <a:path w="10135766" h="8256042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5" name="Group 5"/>
          <p:cNvGrpSpPr/>
          <p:nvPr/>
        </p:nvGrpSpPr>
        <p:grpSpPr>
          <a:xfrm>
            <a:off x="10732322" y="1513116"/>
            <a:ext cx="5953200" cy="7310859"/>
            <a:chOff x="0" y="0"/>
            <a:chExt cx="922307" cy="11326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2306" cy="1132643"/>
            </a:xfrm>
            <a:custGeom>
              <a:avLst/>
              <a:gdLst/>
              <a:ahLst/>
              <a:cxnLst/>
              <a:rect l="l" t="t" r="r" b="b"/>
              <a:pathLst>
                <a:path w="922306" h="1132643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921" r="-82621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7" name="AutoShape 7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0497" y="2469066"/>
            <a:ext cx="9583519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b="1" spc="-307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Daniel 2:44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80497" y="4106359"/>
            <a:ext cx="8025065" cy="370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“Y en los días de estos reyes el Dios del cielo levantará un reino que no será jamás destruido, ni será el reino dejado a otro pueblo; desmenuzará y consumirá a todos estos reinos, pero él permanecerá para siempre”.</a:t>
            </a:r>
          </a:p>
        </p:txBody>
      </p:sp>
      <p:sp>
        <p:nvSpPr>
          <p:cNvPr id="4" name="Freeform 4"/>
          <p:cNvSpPr/>
          <p:nvPr/>
        </p:nvSpPr>
        <p:spPr>
          <a:xfrm rot="7724685">
            <a:off x="11617639" y="6056519"/>
            <a:ext cx="10135766" cy="8256042"/>
          </a:xfrm>
          <a:custGeom>
            <a:avLst/>
            <a:gdLst/>
            <a:ahLst/>
            <a:cxnLst/>
            <a:rect l="l" t="t" r="r" b="b"/>
            <a:pathLst>
              <a:path w="10135766" h="8256042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5" name="Group 5"/>
          <p:cNvGrpSpPr/>
          <p:nvPr/>
        </p:nvGrpSpPr>
        <p:grpSpPr>
          <a:xfrm>
            <a:off x="10732322" y="1513116"/>
            <a:ext cx="5953200" cy="7310859"/>
            <a:chOff x="0" y="0"/>
            <a:chExt cx="922307" cy="11326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2306" cy="1132643"/>
            </a:xfrm>
            <a:custGeom>
              <a:avLst/>
              <a:gdLst/>
              <a:ahLst/>
              <a:cxnLst/>
              <a:rect l="l" t="t" r="r" b="b"/>
              <a:pathLst>
                <a:path w="922306" h="1132643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921" r="-82621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7" name="AutoShape 7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95982" y="5018521"/>
            <a:ext cx="4521213" cy="4385469"/>
            <a:chOff x="0" y="0"/>
            <a:chExt cx="1190772" cy="11550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0772" cy="1155021"/>
            </a:xfrm>
            <a:custGeom>
              <a:avLst/>
              <a:gdLst/>
              <a:ahLst/>
              <a:cxnLst/>
              <a:rect l="l" t="t" r="r" b="b"/>
              <a:pathLst>
                <a:path w="1190772" h="1155021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283D60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25415" y="4585267"/>
            <a:ext cx="824630" cy="82463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77400" y="5343525"/>
            <a:ext cx="3576495" cy="2648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Cada creyente debe estar seguro que su futuro será mejor gracias a la Segunda venida de Cristo.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53920" y="2620217"/>
            <a:ext cx="15180160" cy="105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37"/>
              </a:lnSpc>
            </a:pPr>
            <a:r>
              <a:rPr lang="en-US" sz="7112" b="1" spc="533">
                <a:solidFill>
                  <a:srgbClr val="283D60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III. Nuestra misión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728192" y="1518498"/>
            <a:ext cx="6831616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grpSp>
        <p:nvGrpSpPr>
          <p:cNvPr id="11" name="Group 11"/>
          <p:cNvGrpSpPr/>
          <p:nvPr/>
        </p:nvGrpSpPr>
        <p:grpSpPr>
          <a:xfrm>
            <a:off x="6883393" y="5018521"/>
            <a:ext cx="4521213" cy="4385469"/>
            <a:chOff x="0" y="0"/>
            <a:chExt cx="1190772" cy="11550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90772" cy="1155021"/>
            </a:xfrm>
            <a:custGeom>
              <a:avLst/>
              <a:gdLst/>
              <a:ahLst/>
              <a:cxnLst/>
              <a:rect l="l" t="t" r="r" b="b"/>
              <a:pathLst>
                <a:path w="1190772" h="1155021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35302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17220" y="4585267"/>
            <a:ext cx="824630" cy="82463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02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355752" y="5343525"/>
            <a:ext cx="3704625" cy="308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Como remanente, somos llamados a proclamar los Men-sajes de los tres án-geles y a preparar a un pueblo para la Segunda Venida.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770805" y="5018521"/>
            <a:ext cx="4521213" cy="4385469"/>
            <a:chOff x="0" y="0"/>
            <a:chExt cx="1190772" cy="115502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90772" cy="1155021"/>
            </a:xfrm>
            <a:custGeom>
              <a:avLst/>
              <a:gdLst/>
              <a:ahLst/>
              <a:cxnLst/>
              <a:rect l="l" t="t" r="r" b="b"/>
              <a:pathLst>
                <a:path w="1190772" h="1155021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F1E7D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604632" y="4606206"/>
            <a:ext cx="824630" cy="82463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283D6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03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234104" y="5343525"/>
            <a:ext cx="3759538" cy="308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022A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Finalmente, debe-mos continuar expe-rimentando la salva-ción, siendo fieles a los principios de este reino y a la Palabra de Dios.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0497" y="2778628"/>
            <a:ext cx="9583519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b="1" spc="-307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Juan 14:1, 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80497" y="4415922"/>
            <a:ext cx="8025065" cy="308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“No se turbe vuestro corazón; creéis en Dios, creed también en mí... Y si me fuere y os preparare lugar, vendré otra vez, y os tomaré a mí mismo, para que donde yo estoy, vosotros también estéis”.</a:t>
            </a:r>
          </a:p>
        </p:txBody>
      </p:sp>
      <p:sp>
        <p:nvSpPr>
          <p:cNvPr id="4" name="Freeform 4"/>
          <p:cNvSpPr/>
          <p:nvPr/>
        </p:nvSpPr>
        <p:spPr>
          <a:xfrm rot="7724685">
            <a:off x="11617639" y="6056519"/>
            <a:ext cx="10135766" cy="8256042"/>
          </a:xfrm>
          <a:custGeom>
            <a:avLst/>
            <a:gdLst/>
            <a:ahLst/>
            <a:cxnLst/>
            <a:rect l="l" t="t" r="r" b="b"/>
            <a:pathLst>
              <a:path w="10135766" h="8256042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5" name="Group 5"/>
          <p:cNvGrpSpPr/>
          <p:nvPr/>
        </p:nvGrpSpPr>
        <p:grpSpPr>
          <a:xfrm>
            <a:off x="10732322" y="1513116"/>
            <a:ext cx="5953200" cy="7310859"/>
            <a:chOff x="0" y="0"/>
            <a:chExt cx="922307" cy="11326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2306" cy="1132643"/>
            </a:xfrm>
            <a:custGeom>
              <a:avLst/>
              <a:gdLst/>
              <a:ahLst/>
              <a:cxnLst/>
              <a:rect l="l" t="t" r="r" b="b"/>
              <a:pathLst>
                <a:path w="922306" h="1132643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921" r="-82621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7" name="AutoShape 7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0497" y="3306844"/>
            <a:ext cx="8494492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39"/>
              </a:lnSpc>
            </a:pPr>
            <a:r>
              <a:rPr lang="en-US" sz="6783" b="1" spc="-264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Apocalipsis 14:6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80497" y="4506831"/>
            <a:ext cx="8025065" cy="246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“Vi volar por en medio del cielo a otro ángel, que tenía el evangelio eterno para predicarlo a los moradores de la tierra, a toda nación, tribu, lengua y pueblo”.</a:t>
            </a:r>
          </a:p>
        </p:txBody>
      </p:sp>
      <p:sp>
        <p:nvSpPr>
          <p:cNvPr id="4" name="Freeform 4"/>
          <p:cNvSpPr/>
          <p:nvPr/>
        </p:nvSpPr>
        <p:spPr>
          <a:xfrm rot="7724685">
            <a:off x="11617639" y="6056519"/>
            <a:ext cx="10135766" cy="8256042"/>
          </a:xfrm>
          <a:custGeom>
            <a:avLst/>
            <a:gdLst/>
            <a:ahLst/>
            <a:cxnLst/>
            <a:rect l="l" t="t" r="r" b="b"/>
            <a:pathLst>
              <a:path w="10135766" h="8256042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5" name="Group 5"/>
          <p:cNvGrpSpPr/>
          <p:nvPr/>
        </p:nvGrpSpPr>
        <p:grpSpPr>
          <a:xfrm>
            <a:off x="10732322" y="1513116"/>
            <a:ext cx="5953200" cy="7310859"/>
            <a:chOff x="0" y="0"/>
            <a:chExt cx="922307" cy="11326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2306" cy="1132643"/>
            </a:xfrm>
            <a:custGeom>
              <a:avLst/>
              <a:gdLst/>
              <a:ahLst/>
              <a:cxnLst/>
              <a:rect l="l" t="t" r="r" b="b"/>
              <a:pathLst>
                <a:path w="922306" h="1132643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921" r="-82621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7" name="AutoShape 7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0497" y="3628929"/>
            <a:ext cx="9583519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39"/>
              </a:lnSpc>
            </a:pPr>
            <a:r>
              <a:rPr lang="en-US" sz="6783" b="1" spc="-264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Apocalipsis 14:12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80497" y="4803871"/>
            <a:ext cx="8025065" cy="184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“Aquí está la perseverancia de los santos, los que guardan los mandamientos de Dios y la fe de Jesús”.</a:t>
            </a:r>
          </a:p>
        </p:txBody>
      </p:sp>
      <p:sp>
        <p:nvSpPr>
          <p:cNvPr id="4" name="Freeform 4"/>
          <p:cNvSpPr/>
          <p:nvPr/>
        </p:nvSpPr>
        <p:spPr>
          <a:xfrm rot="7724685">
            <a:off x="11617639" y="6056519"/>
            <a:ext cx="10135766" cy="8256042"/>
          </a:xfrm>
          <a:custGeom>
            <a:avLst/>
            <a:gdLst/>
            <a:ahLst/>
            <a:cxnLst/>
            <a:rect l="l" t="t" r="r" b="b"/>
            <a:pathLst>
              <a:path w="10135766" h="8256042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5" name="Group 5"/>
          <p:cNvGrpSpPr/>
          <p:nvPr/>
        </p:nvGrpSpPr>
        <p:grpSpPr>
          <a:xfrm>
            <a:off x="10732322" y="1513116"/>
            <a:ext cx="5953200" cy="7310859"/>
            <a:chOff x="0" y="0"/>
            <a:chExt cx="922307" cy="11326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2306" cy="1132643"/>
            </a:xfrm>
            <a:custGeom>
              <a:avLst/>
              <a:gdLst/>
              <a:ahLst/>
              <a:cxnLst/>
              <a:rect l="l" t="t" r="r" b="b"/>
              <a:pathLst>
                <a:path w="922306" h="1132643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921" r="-82621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7" name="AutoShape 7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2068">
            <a:off x="12558574" y="-4180257"/>
            <a:ext cx="9213358" cy="7504698"/>
          </a:xfrm>
          <a:custGeom>
            <a:avLst/>
            <a:gdLst/>
            <a:ahLst/>
            <a:cxnLst/>
            <a:rect l="l" t="t" r="r" b="b"/>
            <a:pathLst>
              <a:path w="9213358" h="7504698">
                <a:moveTo>
                  <a:pt x="0" y="0"/>
                </a:moveTo>
                <a:lnTo>
                  <a:pt x="9213358" y="0"/>
                </a:lnTo>
                <a:lnTo>
                  <a:pt x="9213358" y="7504698"/>
                </a:lnTo>
                <a:lnTo>
                  <a:pt x="0" y="7504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3" name="Group 3"/>
          <p:cNvGrpSpPr/>
          <p:nvPr/>
        </p:nvGrpSpPr>
        <p:grpSpPr>
          <a:xfrm>
            <a:off x="1362575" y="1028700"/>
            <a:ext cx="15562849" cy="8179961"/>
            <a:chOff x="0" y="0"/>
            <a:chExt cx="5796956" cy="30469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96955" cy="3046927"/>
            </a:xfrm>
            <a:custGeom>
              <a:avLst/>
              <a:gdLst/>
              <a:ahLst/>
              <a:cxnLst/>
              <a:rect l="l" t="t" r="r" b="b"/>
              <a:pathLst>
                <a:path w="5796955" h="3046927">
                  <a:moveTo>
                    <a:pt x="0" y="0"/>
                  </a:moveTo>
                  <a:lnTo>
                    <a:pt x="5796955" y="0"/>
                  </a:lnTo>
                  <a:lnTo>
                    <a:pt x="5796955" y="3046927"/>
                  </a:lnTo>
                  <a:lnTo>
                    <a:pt x="0" y="30469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283D60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5796956" cy="3037402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13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477720" y="5032956"/>
            <a:ext cx="9332559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2A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¿Cómo estás reaccionando ante las vicisitudes de la vida?</a:t>
            </a:r>
          </a:p>
        </p:txBody>
      </p:sp>
      <p:sp>
        <p:nvSpPr>
          <p:cNvPr id="7" name="AutoShape 7"/>
          <p:cNvSpPr/>
          <p:nvPr/>
        </p:nvSpPr>
        <p:spPr>
          <a:xfrm>
            <a:off x="13191347" y="8454981"/>
            <a:ext cx="6396656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sp>
        <p:nvSpPr>
          <p:cNvPr id="8" name="TextBox 8"/>
          <p:cNvSpPr txBox="1"/>
          <p:nvPr/>
        </p:nvSpPr>
        <p:spPr>
          <a:xfrm>
            <a:off x="1476667" y="3660530"/>
            <a:ext cx="15358064" cy="98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47"/>
              </a:lnSpc>
            </a:pPr>
            <a:r>
              <a:rPr lang="en-US" sz="7549" b="1" spc="1509">
                <a:solidFill>
                  <a:srgbClr val="022A3D"/>
                </a:solidFill>
                <a:latin typeface="29LT Adir Ultra-Bold"/>
                <a:ea typeface="29LT Adir Ultra-Bold"/>
                <a:cs typeface="29LT Adir Ultra-Bold"/>
                <a:sym typeface="29LT Adir Ultra-Bold"/>
              </a:rPr>
              <a:t>APLICACIÓN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6165155" y="1456805"/>
            <a:ext cx="1339151" cy="133915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14915" y="756491"/>
            <a:ext cx="700314" cy="70031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AutoShape 15"/>
          <p:cNvSpPr/>
          <p:nvPr/>
        </p:nvSpPr>
        <p:spPr>
          <a:xfrm>
            <a:off x="-1010949" y="1758148"/>
            <a:ext cx="6396656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2068">
            <a:off x="12558574" y="-4180257"/>
            <a:ext cx="9213358" cy="7504698"/>
          </a:xfrm>
          <a:custGeom>
            <a:avLst/>
            <a:gdLst/>
            <a:ahLst/>
            <a:cxnLst/>
            <a:rect l="l" t="t" r="r" b="b"/>
            <a:pathLst>
              <a:path w="9213358" h="7504698">
                <a:moveTo>
                  <a:pt x="0" y="0"/>
                </a:moveTo>
                <a:lnTo>
                  <a:pt x="9213358" y="0"/>
                </a:lnTo>
                <a:lnTo>
                  <a:pt x="9213358" y="7504698"/>
                </a:lnTo>
                <a:lnTo>
                  <a:pt x="0" y="7504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3" name="Group 3"/>
          <p:cNvGrpSpPr/>
          <p:nvPr/>
        </p:nvGrpSpPr>
        <p:grpSpPr>
          <a:xfrm>
            <a:off x="1362575" y="1028700"/>
            <a:ext cx="15562849" cy="8179961"/>
            <a:chOff x="0" y="0"/>
            <a:chExt cx="5796956" cy="30469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96955" cy="3046927"/>
            </a:xfrm>
            <a:custGeom>
              <a:avLst/>
              <a:gdLst/>
              <a:ahLst/>
              <a:cxnLst/>
              <a:rect l="l" t="t" r="r" b="b"/>
              <a:pathLst>
                <a:path w="5796955" h="3046927">
                  <a:moveTo>
                    <a:pt x="0" y="0"/>
                  </a:moveTo>
                  <a:lnTo>
                    <a:pt x="5796955" y="0"/>
                  </a:lnTo>
                  <a:lnTo>
                    <a:pt x="5796955" y="3046927"/>
                  </a:lnTo>
                  <a:lnTo>
                    <a:pt x="0" y="30469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283D60"/>
              </a:solidFill>
              <a:prstDash val="solid"/>
              <a:miter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5796956" cy="3037402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13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477720" y="5032956"/>
            <a:ext cx="9332559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2A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¿Te consideras un miembro activo o inactivo en la iglesia?</a:t>
            </a:r>
          </a:p>
        </p:txBody>
      </p:sp>
      <p:sp>
        <p:nvSpPr>
          <p:cNvPr id="7" name="AutoShape 7"/>
          <p:cNvSpPr/>
          <p:nvPr/>
        </p:nvSpPr>
        <p:spPr>
          <a:xfrm>
            <a:off x="13191347" y="8454981"/>
            <a:ext cx="6396656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sp>
        <p:nvSpPr>
          <p:cNvPr id="8" name="TextBox 8"/>
          <p:cNvSpPr txBox="1"/>
          <p:nvPr/>
        </p:nvSpPr>
        <p:spPr>
          <a:xfrm>
            <a:off x="1476667" y="3660530"/>
            <a:ext cx="15358064" cy="98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47"/>
              </a:lnSpc>
            </a:pPr>
            <a:r>
              <a:rPr lang="en-US" sz="7549" b="1" spc="1509">
                <a:solidFill>
                  <a:srgbClr val="022A3D"/>
                </a:solidFill>
                <a:latin typeface="29LT Adir Ultra-Bold"/>
                <a:ea typeface="29LT Adir Ultra-Bold"/>
                <a:cs typeface="29LT Adir Ultra-Bold"/>
                <a:sym typeface="29LT Adir Ultra-Bold"/>
              </a:rPr>
              <a:t>APLICACIÓN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6165155" y="1456805"/>
            <a:ext cx="1339151" cy="133915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14915" y="756491"/>
            <a:ext cx="700314" cy="70031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AutoShape 15"/>
          <p:cNvSpPr/>
          <p:nvPr/>
        </p:nvSpPr>
        <p:spPr>
          <a:xfrm>
            <a:off x="-1010949" y="1758148"/>
            <a:ext cx="6396656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D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493448">
            <a:off x="12764455" y="-4493527"/>
            <a:ext cx="9213358" cy="7504698"/>
          </a:xfrm>
          <a:custGeom>
            <a:avLst/>
            <a:gdLst/>
            <a:ahLst/>
            <a:cxnLst/>
            <a:rect l="l" t="t" r="r" b="b"/>
            <a:pathLst>
              <a:path w="9213358" h="7504698">
                <a:moveTo>
                  <a:pt x="0" y="0"/>
                </a:moveTo>
                <a:lnTo>
                  <a:pt x="9213358" y="0"/>
                </a:lnTo>
                <a:lnTo>
                  <a:pt x="9213358" y="7504699"/>
                </a:lnTo>
                <a:lnTo>
                  <a:pt x="0" y="75046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sp>
        <p:nvSpPr>
          <p:cNvPr id="3" name="AutoShape 3"/>
          <p:cNvSpPr/>
          <p:nvPr/>
        </p:nvSpPr>
        <p:spPr>
          <a:xfrm>
            <a:off x="1714574" y="7290793"/>
            <a:ext cx="6483182" cy="0"/>
          </a:xfrm>
          <a:prstGeom prst="line">
            <a:avLst/>
          </a:prstGeom>
          <a:ln w="323850" cap="rnd">
            <a:solidFill>
              <a:srgbClr val="B48C5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grpSp>
        <p:nvGrpSpPr>
          <p:cNvPr id="4" name="Group 4"/>
          <p:cNvGrpSpPr/>
          <p:nvPr/>
        </p:nvGrpSpPr>
        <p:grpSpPr>
          <a:xfrm>
            <a:off x="15715228" y="1298787"/>
            <a:ext cx="1830961" cy="183096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014915" y="756491"/>
            <a:ext cx="700314" cy="70031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85639" y="8394558"/>
            <a:ext cx="7394558" cy="645692"/>
            <a:chOff x="0" y="0"/>
            <a:chExt cx="3282592" cy="2866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82592" cy="286635"/>
            </a:xfrm>
            <a:custGeom>
              <a:avLst/>
              <a:gdLst/>
              <a:ahLst/>
              <a:cxnLst/>
              <a:rect l="l" t="t" r="r" b="b"/>
              <a:pathLst>
                <a:path w="3282592" h="286635">
                  <a:moveTo>
                    <a:pt x="0" y="0"/>
                  </a:moveTo>
                  <a:lnTo>
                    <a:pt x="3282592" y="0"/>
                  </a:lnTo>
                  <a:lnTo>
                    <a:pt x="3282592" y="286635"/>
                  </a:lnTo>
                  <a:lnTo>
                    <a:pt x="0" y="286635"/>
                  </a:lnTo>
                  <a:close/>
                </a:path>
              </a:pathLst>
            </a:custGeom>
            <a:solidFill>
              <a:srgbClr val="B48C5D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3282592" cy="334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714574" y="3541304"/>
            <a:ext cx="14160264" cy="1331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4"/>
              </a:lnSpc>
            </a:pPr>
            <a:r>
              <a:rPr lang="en-US" sz="10233" b="1" spc="2097">
                <a:solidFill>
                  <a:srgbClr val="FFFFFF"/>
                </a:solidFill>
                <a:latin typeface="29LT Adir Medium"/>
                <a:ea typeface="29LT Adir Medium"/>
                <a:cs typeface="29LT Adir Medium"/>
                <a:sym typeface="29LT Adir Medium"/>
              </a:rPr>
              <a:t>MUCHAS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14574" y="4920017"/>
            <a:ext cx="15936584" cy="1894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9"/>
              </a:lnSpc>
            </a:pPr>
            <a:r>
              <a:rPr lang="en-US" sz="12769" spc="3077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GRACIAS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72559" y="8551732"/>
            <a:ext cx="7020718" cy="398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6"/>
              </a:lnSpc>
            </a:pPr>
            <a:r>
              <a:rPr lang="en-US" sz="3058" b="1" spc="422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www.prmendoza.com</a:t>
            </a:r>
          </a:p>
        </p:txBody>
      </p:sp>
      <p:sp>
        <p:nvSpPr>
          <p:cNvPr id="16" name="Freeform 16"/>
          <p:cNvSpPr/>
          <p:nvPr/>
        </p:nvSpPr>
        <p:spPr>
          <a:xfrm>
            <a:off x="1362575" y="370136"/>
            <a:ext cx="2836949" cy="386355"/>
          </a:xfrm>
          <a:custGeom>
            <a:avLst/>
            <a:gdLst/>
            <a:ahLst/>
            <a:cxnLst/>
            <a:rect l="l" t="t" r="r" b="b"/>
            <a:pathLst>
              <a:path w="2836949" h="386355">
                <a:moveTo>
                  <a:pt x="0" y="0"/>
                </a:moveTo>
                <a:lnTo>
                  <a:pt x="2836949" y="0"/>
                </a:lnTo>
                <a:lnTo>
                  <a:pt x="2836949" y="386355"/>
                </a:lnTo>
                <a:lnTo>
                  <a:pt x="0" y="3863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715</Words>
  <Application>Microsoft Macintosh PowerPoint</Application>
  <PresentationFormat>Personalizado</PresentationFormat>
  <Paragraphs>68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2" baseType="lpstr">
      <vt:lpstr>Open Sans 2 Bold</vt:lpstr>
      <vt:lpstr>29LT Adir Bold</vt:lpstr>
      <vt:lpstr>Impact</vt:lpstr>
      <vt:lpstr>29LT Adir Medium</vt:lpstr>
      <vt:lpstr>Calibri</vt:lpstr>
      <vt:lpstr>Open Sans 1 Bold</vt:lpstr>
      <vt:lpstr>Glacial Indifference</vt:lpstr>
      <vt:lpstr>Open Sans 1 Ultra-Bold</vt:lpstr>
      <vt:lpstr>29LT Adir Ultra-Bold</vt:lpstr>
      <vt:lpstr>Open Sans 2</vt:lpstr>
      <vt:lpstr>Arial</vt:lpstr>
      <vt:lpstr>29LT Adir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Lección 9</dc:title>
  <cp:lastModifiedBy>NT - Oscar Mendoza</cp:lastModifiedBy>
  <cp:revision>2</cp:revision>
  <dcterms:created xsi:type="dcterms:W3CDTF">2006-08-16T00:00:00Z</dcterms:created>
  <dcterms:modified xsi:type="dcterms:W3CDTF">2025-05-28T00:59:32Z</dcterms:modified>
  <dc:identifier>DAGnPR604cU</dc:identifier>
</cp:coreProperties>
</file>