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Oswald Bold" charset="1" panose="00000800000000000000"/>
      <p:regular r:id="rId22"/>
    </p:embeddedFont>
    <p:embeddedFont>
      <p:font typeface="Oswald" charset="1" panose="00000500000000000000"/>
      <p:regular r:id="rId23"/>
    </p:embeddedFont>
    <p:embeddedFont>
      <p:font typeface="29LT Adir" charset="1" panose="00000506000000000000"/>
      <p:regular r:id="rId24"/>
    </p:embeddedFont>
    <p:embeddedFont>
      <p:font typeface="29LT Adir Bold" charset="1" panose="00000806000000000000"/>
      <p:regular r:id="rId25"/>
    </p:embeddedFont>
    <p:embeddedFont>
      <p:font typeface="DM Sans" charset="1" panose="000000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https://www.youtube.com/@oscar.mendoza" TargetMode="External" Type="http://schemas.openxmlformats.org/officeDocument/2006/relationships/hyperlink"/><Relationship Id="rId14" Target="https://www.youtube.com/@oscar.mendoza" TargetMode="External" Type="http://schemas.openxmlformats.org/officeDocument/2006/relationships/hyperlink"/><Relationship Id="rId2" Target="../media/image1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478690" y="5098241"/>
            <a:ext cx="8918710" cy="0"/>
          </a:xfrm>
          <a:prstGeom prst="line">
            <a:avLst/>
          </a:prstGeom>
          <a:ln cap="flat" w="476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217152" y="6407944"/>
            <a:ext cx="2467119" cy="3596140"/>
          </a:xfrm>
          <a:custGeom>
            <a:avLst/>
            <a:gdLst/>
            <a:ahLst/>
            <a:cxnLst/>
            <a:rect r="r" b="b" t="t" l="l"/>
            <a:pathLst>
              <a:path h="3596140" w="2467119">
                <a:moveTo>
                  <a:pt x="0" y="0"/>
                </a:moveTo>
                <a:lnTo>
                  <a:pt x="2467119" y="0"/>
                </a:lnTo>
                <a:lnTo>
                  <a:pt x="2467119" y="3596140"/>
                </a:lnTo>
                <a:lnTo>
                  <a:pt x="0" y="3596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9460" t="-22633" r="-104442" b="-622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68938" y="1730489"/>
            <a:ext cx="12538214" cy="2567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76"/>
              </a:lnSpc>
              <a:spcBef>
                <a:spcPct val="0"/>
              </a:spcBef>
            </a:pPr>
            <a:r>
              <a:rPr lang="en-US" b="true" sz="15200" spc="9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Vida y muerte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40312" y="7775551"/>
            <a:ext cx="3795466" cy="52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4"/>
              </a:lnSpc>
              <a:spcBef>
                <a:spcPct val="0"/>
              </a:spcBef>
            </a:pPr>
            <a:r>
              <a:rPr lang="en-US" sz="3003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Pr. Oscar S. Mendoza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78690" y="5296673"/>
            <a:ext cx="8918710" cy="145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22"/>
              </a:lnSpc>
            </a:pPr>
            <a:r>
              <a:rPr lang="en-US" sz="4230" spc="313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Lección nro. 3</a:t>
            </a:r>
          </a:p>
          <a:p>
            <a:pPr algn="ctr" marL="0" indent="0" lvl="0">
              <a:lnSpc>
                <a:spcPts val="5922"/>
              </a:lnSpc>
              <a:spcBef>
                <a:spcPct val="0"/>
              </a:spcBef>
            </a:pPr>
            <a:r>
              <a:rPr lang="en-US" sz="4230" spc="313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(Filipenses 1:19-30)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8495278">
            <a:off x="-1061330" y="-38313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576100"/>
          </a:xfrm>
          <a:custGeom>
            <a:avLst/>
            <a:gdLst/>
            <a:ahLst/>
            <a:cxnLst/>
            <a:rect r="r" b="b" t="t" l="l"/>
            <a:pathLst>
              <a:path h="5576100" w="18288000">
                <a:moveTo>
                  <a:pt x="0" y="0"/>
                </a:moveTo>
                <a:lnTo>
                  <a:pt x="18288000" y="0"/>
                </a:lnTo>
                <a:lnTo>
                  <a:pt x="18288000" y="5576100"/>
                </a:lnTo>
                <a:lnTo>
                  <a:pt x="0" y="557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3763" r="0" b="-176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351049"/>
            <a:ext cx="6927185" cy="7369788"/>
            <a:chOff x="0" y="0"/>
            <a:chExt cx="1824444" cy="19410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24444" cy="1941014"/>
            </a:xfrm>
            <a:custGeom>
              <a:avLst/>
              <a:gdLst/>
              <a:ahLst/>
              <a:cxnLst/>
              <a:rect r="r" b="b" t="t" l="l"/>
              <a:pathLst>
                <a:path h="1941014" w="1824444">
                  <a:moveTo>
                    <a:pt x="0" y="0"/>
                  </a:moveTo>
                  <a:lnTo>
                    <a:pt x="1824444" y="0"/>
                  </a:lnTo>
                  <a:lnTo>
                    <a:pt x="1824444" y="1941014"/>
                  </a:lnTo>
                  <a:lnTo>
                    <a:pt x="0" y="1941014"/>
                  </a:lnTo>
                  <a:close/>
                </a:path>
              </a:pathLst>
            </a:custGeom>
            <a:solidFill>
              <a:srgbClr val="21396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38125"/>
              <a:ext cx="1824444" cy="21791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32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flipV="true">
            <a:off x="1318319" y="4208195"/>
            <a:ext cx="6260404" cy="0"/>
          </a:xfrm>
          <a:prstGeom prst="line">
            <a:avLst/>
          </a:prstGeom>
          <a:ln cap="flat" w="476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594788" y="4589553"/>
            <a:ext cx="6138326" cy="2475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79"/>
              </a:lnSpc>
            </a:pPr>
            <a:r>
              <a:rPr lang="en-US" sz="3999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Fortalecer la fe para vivir (y aun sufrir) por Cristo, sosteniendo la unidad y el testimonio del evangelio sin temor.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21228" y="6631686"/>
            <a:ext cx="8127824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Vida y muerte en Cristo: perseverar en el gran conflicto con unidad, verdad y valentía.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94788" y="1925806"/>
            <a:ext cx="5983935" cy="1907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73"/>
              </a:lnSpc>
            </a:pPr>
            <a:r>
              <a:rPr lang="en-US" b="true" sz="6643" spc="3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Propósito de la lección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921228" y="5915878"/>
            <a:ext cx="5081664" cy="688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07"/>
              </a:lnSpc>
              <a:spcBef>
                <a:spcPct val="0"/>
              </a:spcBef>
            </a:pPr>
            <a:r>
              <a:rPr lang="en-US" b="true" sz="4005">
                <a:solidFill>
                  <a:srgbClr val="070605"/>
                </a:solidFill>
                <a:latin typeface="Oswald Bold"/>
                <a:ea typeface="Oswald Bold"/>
                <a:cs typeface="Oswald Bold"/>
                <a:sym typeface="Oswald Bold"/>
              </a:rPr>
              <a:t>Tema central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95962" y="0"/>
            <a:ext cx="6492038" cy="10287000"/>
          </a:xfrm>
          <a:custGeom>
            <a:avLst/>
            <a:gdLst/>
            <a:ahLst/>
            <a:cxnLst/>
            <a:rect r="r" b="b" t="t" l="l"/>
            <a:pathLst>
              <a:path h="10287000" w="6492038">
                <a:moveTo>
                  <a:pt x="0" y="0"/>
                </a:moveTo>
                <a:lnTo>
                  <a:pt x="6492038" y="0"/>
                </a:lnTo>
                <a:lnTo>
                  <a:pt x="64920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442" t="0" r="-10359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0810" y="2817373"/>
            <a:ext cx="9841449" cy="1054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99"/>
              </a:lnSpc>
              <a:spcBef>
                <a:spcPct val="0"/>
              </a:spcBef>
            </a:pPr>
            <a:r>
              <a:rPr lang="en-US" b="true" sz="7192" spc="43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Texto para memorizar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95194" y="4844350"/>
            <a:ext cx="9122791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“Para mí el vivir es Cristo, y el morir es ganancia” (Filipenses 1:21).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8495278">
            <a:off x="-1061330" y="-38313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8495278">
            <a:off x="17635451" y="877856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576100"/>
          </a:xfrm>
          <a:custGeom>
            <a:avLst/>
            <a:gdLst/>
            <a:ahLst/>
            <a:cxnLst/>
            <a:rect r="r" b="b" t="t" l="l"/>
            <a:pathLst>
              <a:path h="5576100" w="18288000">
                <a:moveTo>
                  <a:pt x="0" y="0"/>
                </a:moveTo>
                <a:lnTo>
                  <a:pt x="18288000" y="0"/>
                </a:lnTo>
                <a:lnTo>
                  <a:pt x="18288000" y="5576100"/>
                </a:lnTo>
                <a:lnTo>
                  <a:pt x="0" y="557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3763" r="0" b="-176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37059" y="7226054"/>
            <a:ext cx="10813882" cy="95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73"/>
              </a:lnSpc>
            </a:pPr>
            <a:r>
              <a:rPr lang="en-US" b="true" sz="6643" spc="3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Domingo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35909" y="0"/>
            <a:ext cx="8652091" cy="10287000"/>
            <a:chOff x="0" y="0"/>
            <a:chExt cx="227874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7874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278740">
                  <a:moveTo>
                    <a:pt x="0" y="0"/>
                  </a:moveTo>
                  <a:lnTo>
                    <a:pt x="2278740" y="0"/>
                  </a:lnTo>
                  <a:lnTo>
                    <a:pt x="2278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96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7874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8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822486" y="2701722"/>
            <a:ext cx="5737953" cy="5616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“Porque sé que por vuestra oración y la suministración del Espíritu de Jesucristo, esto resultará en mi liberación,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conforme a mi anhelo y esperanza de que en nada seré avergonzado; antes bien con toda confianza, como siempre, ahora también será magnificado Cristo en mi cuerpo, o por vida o por muerte”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true" rot="0">
            <a:off x="0" y="0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1727561" y="1705574"/>
                </a:moveTo>
                <a:lnTo>
                  <a:pt x="0" y="1705574"/>
                </a:lnTo>
                <a:lnTo>
                  <a:pt x="0" y="0"/>
                </a:lnTo>
                <a:lnTo>
                  <a:pt x="1727561" y="0"/>
                </a:lnTo>
                <a:lnTo>
                  <a:pt x="1727561" y="17055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837274" y="1892503"/>
            <a:ext cx="37575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Filipenses 1:19-20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63780" y="3314742"/>
            <a:ext cx="7875864" cy="420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Pablo vive su juicio con la expectativa de que Cristo sea honrado en él, pase lo que pase (vida o muerte).</a:t>
            </a:r>
          </a:p>
          <a:p>
            <a:pPr algn="l" marL="863599" indent="-431800" lvl="1">
              <a:lnSpc>
                <a:spcPts val="5599"/>
              </a:lnSpc>
              <a:spcBef>
                <a:spcPct val="0"/>
              </a:spcBef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Su prioridad no es “salir libre”, sino que su testimonio exalte a Cristo por encima del resultado legal.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576100"/>
          </a:xfrm>
          <a:custGeom>
            <a:avLst/>
            <a:gdLst/>
            <a:ahLst/>
            <a:cxnLst/>
            <a:rect r="r" b="b" t="t" l="l"/>
            <a:pathLst>
              <a:path h="5576100" w="18288000">
                <a:moveTo>
                  <a:pt x="0" y="0"/>
                </a:moveTo>
                <a:lnTo>
                  <a:pt x="18288000" y="0"/>
                </a:lnTo>
                <a:lnTo>
                  <a:pt x="18288000" y="5576100"/>
                </a:lnTo>
                <a:lnTo>
                  <a:pt x="0" y="557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3763" r="0" b="-176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37059" y="7226054"/>
            <a:ext cx="10813882" cy="95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73"/>
              </a:lnSpc>
            </a:pPr>
            <a:r>
              <a:rPr lang="en-US" b="true" sz="6643" spc="3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Lunes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35909" y="0"/>
            <a:ext cx="8652091" cy="10287000"/>
            <a:chOff x="0" y="0"/>
            <a:chExt cx="227874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7874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278740">
                  <a:moveTo>
                    <a:pt x="0" y="0"/>
                  </a:moveTo>
                  <a:lnTo>
                    <a:pt x="2278740" y="0"/>
                  </a:lnTo>
                  <a:lnTo>
                    <a:pt x="2278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96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7874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8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822486" y="3939972"/>
            <a:ext cx="5737953" cy="314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“Porque para mí el vivir es Cristo, y el morir es ganancia.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Mas si el vivir en la carne resulta para mí en beneficio de la obra, no sé entonces qué escoger”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true" rot="0">
            <a:off x="0" y="0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1727561" y="1705574"/>
                </a:moveTo>
                <a:lnTo>
                  <a:pt x="0" y="1705574"/>
                </a:lnTo>
                <a:lnTo>
                  <a:pt x="0" y="0"/>
                </a:lnTo>
                <a:lnTo>
                  <a:pt x="1727561" y="0"/>
                </a:lnTo>
                <a:lnTo>
                  <a:pt x="1727561" y="17055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837274" y="3130753"/>
            <a:ext cx="37575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Filipenses 1:21-22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63780" y="3314742"/>
            <a:ext cx="7875864" cy="561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L</a:t>
            </a: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a batalla del creyente es espiritual, y se libra con armas de Dios capaces de derribar argumentos y fortalezas del enemigo.</a:t>
            </a:r>
          </a:p>
          <a:p>
            <a:pPr algn="l" marL="863599" indent="-431800" lvl="1">
              <a:lnSpc>
                <a:spcPts val="5599"/>
              </a:lnSpc>
              <a:spcBef>
                <a:spcPct val="0"/>
              </a:spcBef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Permanecer unidos a Cristo hace imposible la derrota final, porque “vivir es Cristo” y aun la muerte no anula la victoria del evangelio.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576100"/>
          </a:xfrm>
          <a:custGeom>
            <a:avLst/>
            <a:gdLst/>
            <a:ahLst/>
            <a:cxnLst/>
            <a:rect r="r" b="b" t="t" l="l"/>
            <a:pathLst>
              <a:path h="5576100" w="18288000">
                <a:moveTo>
                  <a:pt x="0" y="0"/>
                </a:moveTo>
                <a:lnTo>
                  <a:pt x="18288000" y="0"/>
                </a:lnTo>
                <a:lnTo>
                  <a:pt x="18288000" y="5576100"/>
                </a:lnTo>
                <a:lnTo>
                  <a:pt x="0" y="557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3763" r="0" b="-176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37059" y="7226054"/>
            <a:ext cx="10813882" cy="95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73"/>
              </a:lnSpc>
            </a:pPr>
            <a:r>
              <a:rPr lang="en-US" b="true" sz="6643" spc="3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Martes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35909" y="0"/>
            <a:ext cx="8652091" cy="10287000"/>
            <a:chOff x="0" y="0"/>
            <a:chExt cx="227874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7874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278740">
                  <a:moveTo>
                    <a:pt x="0" y="0"/>
                  </a:moveTo>
                  <a:lnTo>
                    <a:pt x="2278740" y="0"/>
                  </a:lnTo>
                  <a:lnTo>
                    <a:pt x="2278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96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7874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8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822486" y="3630409"/>
            <a:ext cx="5737953" cy="375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“Porque de ambas cosas estoy puesto en estrecho, teniendo deseo de partir y estar con Cristo, lo cual es muchísimo mejor;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24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pero quedar en la carne es más necesario por causa de vosotros”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true" rot="0">
            <a:off x="0" y="0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1727561" y="1705574"/>
                </a:moveTo>
                <a:lnTo>
                  <a:pt x="0" y="1705574"/>
                </a:lnTo>
                <a:lnTo>
                  <a:pt x="0" y="0"/>
                </a:lnTo>
                <a:lnTo>
                  <a:pt x="1727561" y="0"/>
                </a:lnTo>
                <a:lnTo>
                  <a:pt x="1727561" y="17055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837274" y="2821191"/>
            <a:ext cx="37575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Filipenses 1:23-24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63780" y="2397574"/>
            <a:ext cx="7875864" cy="631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“Estar con Cristo” no enseña que el muerto ya está consciente en el cielo: la muerte es como sueño hasta la resurrección, cuando Jesús despierte a sus fieles.</a:t>
            </a:r>
          </a:p>
          <a:p>
            <a:pPr algn="l" marL="863599" indent="-431800" lvl="1">
              <a:lnSpc>
                <a:spcPts val="5599"/>
              </a:lnSpc>
              <a:spcBef>
                <a:spcPct val="0"/>
              </a:spcBef>
              <a:buAutoNum type="arabicPeriod" startAt="1"/>
            </a:pPr>
            <a:r>
              <a:rPr lang="en-US" sz="3999" strike="noStrike" u="none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Pablo vive la tensión entre morir en Cristo o quedarse para servir; su decisión se inclina por seguir siendo útil a los hermanos.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576100"/>
          </a:xfrm>
          <a:custGeom>
            <a:avLst/>
            <a:gdLst/>
            <a:ahLst/>
            <a:cxnLst/>
            <a:rect r="r" b="b" t="t" l="l"/>
            <a:pathLst>
              <a:path h="5576100" w="18288000">
                <a:moveTo>
                  <a:pt x="0" y="0"/>
                </a:moveTo>
                <a:lnTo>
                  <a:pt x="18288000" y="0"/>
                </a:lnTo>
                <a:lnTo>
                  <a:pt x="18288000" y="5576100"/>
                </a:lnTo>
                <a:lnTo>
                  <a:pt x="0" y="557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3763" r="0" b="-176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37059" y="7226054"/>
            <a:ext cx="10813882" cy="95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73"/>
              </a:lnSpc>
            </a:pPr>
            <a:r>
              <a:rPr lang="en-US" b="true" sz="6643" spc="3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Miércoles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35909" y="0"/>
            <a:ext cx="8652091" cy="10287000"/>
            <a:chOff x="0" y="0"/>
            <a:chExt cx="227874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7874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278740">
                  <a:moveTo>
                    <a:pt x="0" y="0"/>
                  </a:moveTo>
                  <a:lnTo>
                    <a:pt x="2278740" y="0"/>
                  </a:lnTo>
                  <a:lnTo>
                    <a:pt x="2278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96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7874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8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822486" y="3344659"/>
            <a:ext cx="5737953" cy="433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“Solamente que os comportéis como es digno del evangelio de Cristo, para que o sea que vaya a veros, o que esté ausente, oiga de vosotros que estáis firmes en un mismo espíritu, combatiendo unánimes por la fe del evangelio”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true" rot="0">
            <a:off x="0" y="0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1727561" y="1705574"/>
                </a:moveTo>
                <a:lnTo>
                  <a:pt x="0" y="1705574"/>
                </a:lnTo>
                <a:lnTo>
                  <a:pt x="0" y="0"/>
                </a:lnTo>
                <a:lnTo>
                  <a:pt x="1727561" y="0"/>
                </a:lnTo>
                <a:lnTo>
                  <a:pt x="1727561" y="17055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837274" y="2535441"/>
            <a:ext cx="37575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Filipenses 1:27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63780" y="2613067"/>
            <a:ext cx="7875864" cy="561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La oración de Jesús destaca que la unidad del pueblo de Dios está ligada a la misión: que “el mundo crea” y “conozca” que el Padre envió al Hijo</a:t>
            </a: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.</a:t>
            </a:r>
          </a:p>
          <a:p>
            <a:pPr algn="l" marL="863599" indent="-431800" lvl="1">
              <a:lnSpc>
                <a:spcPts val="5599"/>
              </a:lnSpc>
              <a:spcBef>
                <a:spcPct val="0"/>
              </a:spcBef>
              <a:buAutoNum type="arabicPeriod" startAt="1"/>
            </a:pPr>
            <a:r>
              <a:rPr lang="en-US" sz="3999" strike="noStrike" u="none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La unidad requiere verdad y vida coherente: “portarse como es digno” del reino de los cielos y practicar justicia, bondad y humildad.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5576100"/>
          </a:xfrm>
          <a:custGeom>
            <a:avLst/>
            <a:gdLst/>
            <a:ahLst/>
            <a:cxnLst/>
            <a:rect r="r" b="b" t="t" l="l"/>
            <a:pathLst>
              <a:path h="5576100" w="18288000">
                <a:moveTo>
                  <a:pt x="0" y="0"/>
                </a:moveTo>
                <a:lnTo>
                  <a:pt x="18288000" y="0"/>
                </a:lnTo>
                <a:lnTo>
                  <a:pt x="18288000" y="5576100"/>
                </a:lnTo>
                <a:lnTo>
                  <a:pt x="0" y="5576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3763" r="0" b="-17674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37059" y="7226054"/>
            <a:ext cx="10813882" cy="95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73"/>
              </a:lnSpc>
            </a:pPr>
            <a:r>
              <a:rPr lang="en-US" b="true" sz="6643" spc="3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Jueves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35909" y="0"/>
            <a:ext cx="8652091" cy="10287000"/>
            <a:chOff x="0" y="0"/>
            <a:chExt cx="227874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7874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278740">
                  <a:moveTo>
                    <a:pt x="0" y="0"/>
                  </a:moveTo>
                  <a:lnTo>
                    <a:pt x="2278740" y="0"/>
                  </a:lnTo>
                  <a:lnTo>
                    <a:pt x="2278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1396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7874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8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822486" y="2344534"/>
            <a:ext cx="6740776" cy="633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“...combatiendo unánimes por la fe del evangelio,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y en nada intimidados por los que se oponen, que para ellos ciertamente es indicio de perdición, mas para vosotros de salvación; y esto de Dios.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Porque a vosotros os es concedido a causa de Cristo, no solo que creáis en él, sino también que padezcáis por él,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 </a:t>
            </a:r>
            <a:r>
              <a:rPr lang="en-US" sz="3500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teniendo el mismo conflicto que habéis visto en mí, y ahora oís que hay en mí”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560439" y="8581426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0" y="0"/>
                </a:moveTo>
                <a:lnTo>
                  <a:pt x="1727561" y="0"/>
                </a:lnTo>
                <a:lnTo>
                  <a:pt x="1727561" y="1705574"/>
                </a:lnTo>
                <a:lnTo>
                  <a:pt x="0" y="170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true" rot="0">
            <a:off x="0" y="0"/>
            <a:ext cx="1727561" cy="1705574"/>
          </a:xfrm>
          <a:custGeom>
            <a:avLst/>
            <a:gdLst/>
            <a:ahLst/>
            <a:cxnLst/>
            <a:rect r="r" b="b" t="t" l="l"/>
            <a:pathLst>
              <a:path h="1705574" w="1727561">
                <a:moveTo>
                  <a:pt x="1727561" y="1705574"/>
                </a:moveTo>
                <a:lnTo>
                  <a:pt x="0" y="1705574"/>
                </a:lnTo>
                <a:lnTo>
                  <a:pt x="0" y="0"/>
                </a:lnTo>
                <a:lnTo>
                  <a:pt x="1727561" y="0"/>
                </a:lnTo>
                <a:lnTo>
                  <a:pt x="1727561" y="17055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837274" y="1535316"/>
            <a:ext cx="37575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29LT Adir Bold"/>
                <a:ea typeface="29LT Adir Bold"/>
                <a:cs typeface="29LT Adir Bold"/>
                <a:sym typeface="29LT Adir Bold"/>
              </a:rPr>
              <a:t>Filipenses 1:27-30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63780" y="2968026"/>
            <a:ext cx="8280220" cy="561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Satanás busca dividir; por eso unidad + verdad + misión no se separan: cuando están juntas, el creyente puede vivir con intrepidez (“en nada se dejen intimidar”).</a:t>
            </a:r>
          </a:p>
          <a:p>
            <a:pPr algn="l" marL="863599" indent="-431800" lvl="1">
              <a:lnSpc>
                <a:spcPts val="5599"/>
              </a:lnSpc>
              <a:spcBef>
                <a:spcPct val="0"/>
              </a:spcBef>
              <a:buAutoNum type="arabicPeriod" startAt="1"/>
            </a:pPr>
            <a:r>
              <a:rPr lang="en-US" sz="3999">
                <a:solidFill>
                  <a:srgbClr val="070605"/>
                </a:solidFill>
                <a:latin typeface="29LT Adir"/>
                <a:ea typeface="29LT Adir"/>
                <a:cs typeface="29LT Adir"/>
                <a:sym typeface="29LT Adir"/>
              </a:rPr>
              <a:t>La fidelidad trae oposición: seguir a Cristo implica cargar la cruz y atravesar tribulaciones, pero el bien y la verdad de Dios no pueden ser detenidos.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95962" y="0"/>
            <a:ext cx="6492038" cy="10287000"/>
          </a:xfrm>
          <a:custGeom>
            <a:avLst/>
            <a:gdLst/>
            <a:ahLst/>
            <a:cxnLst/>
            <a:rect r="r" b="b" t="t" l="l"/>
            <a:pathLst>
              <a:path h="10287000" w="6492038">
                <a:moveTo>
                  <a:pt x="0" y="0"/>
                </a:moveTo>
                <a:lnTo>
                  <a:pt x="6492038" y="0"/>
                </a:lnTo>
                <a:lnTo>
                  <a:pt x="64920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12" t="0" r="-59614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0810" y="2817373"/>
            <a:ext cx="4762571" cy="1054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99"/>
              </a:lnSpc>
              <a:spcBef>
                <a:spcPct val="0"/>
              </a:spcBef>
            </a:pPr>
            <a:r>
              <a:rPr lang="en-US" b="true" sz="7192" spc="43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Pregunta 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80810" y="4382634"/>
            <a:ext cx="9122791" cy="208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Si hoy me tocara “vivir o morir”, ¿qué decisiones prácticas mostrarían que Cristo es lo primero en mi vida?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8495278">
            <a:off x="-1061330" y="-38313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8495278">
            <a:off x="17635451" y="877856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13784077" y="7197773"/>
            <a:ext cx="3654453" cy="1054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99"/>
              </a:lnSpc>
              <a:spcBef>
                <a:spcPct val="0"/>
              </a:spcBef>
            </a:pPr>
            <a:r>
              <a:rPr lang="en-US" b="true" sz="7192" spc="43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APLICA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95962" y="0"/>
            <a:ext cx="6492038" cy="10287000"/>
          </a:xfrm>
          <a:custGeom>
            <a:avLst/>
            <a:gdLst/>
            <a:ahLst/>
            <a:cxnLst/>
            <a:rect r="r" b="b" t="t" l="l"/>
            <a:pathLst>
              <a:path h="10287000" w="6492038">
                <a:moveTo>
                  <a:pt x="0" y="0"/>
                </a:moveTo>
                <a:lnTo>
                  <a:pt x="6492038" y="0"/>
                </a:lnTo>
                <a:lnTo>
                  <a:pt x="64920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12" t="0" r="-59614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0810" y="2817373"/>
            <a:ext cx="4762571" cy="1054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99"/>
              </a:lnSpc>
              <a:spcBef>
                <a:spcPct val="0"/>
              </a:spcBef>
            </a:pPr>
            <a:r>
              <a:rPr lang="en-US" b="true" sz="7192" spc="43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Pregunta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80810" y="4382634"/>
            <a:ext cx="9122791" cy="279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29LT Adir"/>
                <a:ea typeface="29LT Adir"/>
                <a:cs typeface="29LT Adir"/>
                <a:sym typeface="29LT Adir"/>
              </a:rPr>
              <a:t>¿Qué cosas (orgullo, críticas, ambición, temores) podrían estar debilitando la unidad en mi entorno de iglesia/familia, y qué pasos concretos puedo dar para “combatir unánimes” sin intimidarme?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8495278">
            <a:off x="-1061330" y="-38313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8495278">
            <a:off x="17635451" y="8778569"/>
            <a:ext cx="4180060" cy="2090030"/>
          </a:xfrm>
          <a:custGeom>
            <a:avLst/>
            <a:gdLst/>
            <a:ahLst/>
            <a:cxnLst/>
            <a:rect r="r" b="b" t="t" l="l"/>
            <a:pathLst>
              <a:path h="2090030" w="4180060">
                <a:moveTo>
                  <a:pt x="0" y="0"/>
                </a:moveTo>
                <a:lnTo>
                  <a:pt x="4180060" y="0"/>
                </a:lnTo>
                <a:lnTo>
                  <a:pt x="4180060" y="2090030"/>
                </a:lnTo>
                <a:lnTo>
                  <a:pt x="0" y="2090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13784077" y="7197773"/>
            <a:ext cx="3654453" cy="1054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99"/>
              </a:lnSpc>
              <a:spcBef>
                <a:spcPct val="0"/>
              </a:spcBef>
            </a:pPr>
            <a:r>
              <a:rPr lang="en-US" b="true" sz="7192" spc="43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APLICA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39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95962" y="0"/>
            <a:ext cx="6492038" cy="10287000"/>
          </a:xfrm>
          <a:custGeom>
            <a:avLst/>
            <a:gdLst/>
            <a:ahLst/>
            <a:cxnLst/>
            <a:rect r="r" b="b" t="t" l="l"/>
            <a:pathLst>
              <a:path h="10287000" w="6492038">
                <a:moveTo>
                  <a:pt x="0" y="0"/>
                </a:moveTo>
                <a:lnTo>
                  <a:pt x="6492038" y="0"/>
                </a:lnTo>
                <a:lnTo>
                  <a:pt x="64920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08" t="0" r="-790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1795962" y="0"/>
            <a:ext cx="2242139" cy="2213603"/>
          </a:xfrm>
          <a:custGeom>
            <a:avLst/>
            <a:gdLst/>
            <a:ahLst/>
            <a:cxnLst/>
            <a:rect r="r" b="b" t="t" l="l"/>
            <a:pathLst>
              <a:path h="2213603" w="2242139">
                <a:moveTo>
                  <a:pt x="0" y="0"/>
                </a:moveTo>
                <a:lnTo>
                  <a:pt x="2242139" y="0"/>
                </a:lnTo>
                <a:lnTo>
                  <a:pt x="2242139" y="2213603"/>
                </a:lnTo>
                <a:lnTo>
                  <a:pt x="0" y="221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true" rot="-10800000">
            <a:off x="16013906" y="8257324"/>
            <a:ext cx="2274094" cy="2245151"/>
          </a:xfrm>
          <a:custGeom>
            <a:avLst/>
            <a:gdLst/>
            <a:ahLst/>
            <a:cxnLst/>
            <a:rect r="r" b="b" t="t" l="l"/>
            <a:pathLst>
              <a:path h="2245151" w="2274094">
                <a:moveTo>
                  <a:pt x="2274094" y="2245151"/>
                </a:moveTo>
                <a:lnTo>
                  <a:pt x="0" y="2245151"/>
                </a:lnTo>
                <a:lnTo>
                  <a:pt x="0" y="0"/>
                </a:lnTo>
                <a:lnTo>
                  <a:pt x="2274094" y="0"/>
                </a:lnTo>
                <a:lnTo>
                  <a:pt x="2274094" y="224515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395194" y="5130221"/>
            <a:ext cx="476351" cy="404898"/>
          </a:xfrm>
          <a:custGeom>
            <a:avLst/>
            <a:gdLst/>
            <a:ahLst/>
            <a:cxnLst/>
            <a:rect r="r" b="b" t="t" l="l"/>
            <a:pathLst>
              <a:path h="404898" w="476351">
                <a:moveTo>
                  <a:pt x="0" y="0"/>
                </a:moveTo>
                <a:lnTo>
                  <a:pt x="476351" y="0"/>
                </a:lnTo>
                <a:lnTo>
                  <a:pt x="476351" y="404898"/>
                </a:lnTo>
                <a:lnTo>
                  <a:pt x="0" y="4048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417108" y="4055435"/>
            <a:ext cx="392598" cy="392598"/>
          </a:xfrm>
          <a:custGeom>
            <a:avLst/>
            <a:gdLst/>
            <a:ahLst/>
            <a:cxnLst/>
            <a:rect r="r" b="b" t="t" l="l"/>
            <a:pathLst>
              <a:path h="392598" w="392598">
                <a:moveTo>
                  <a:pt x="0" y="0"/>
                </a:moveTo>
                <a:lnTo>
                  <a:pt x="392598" y="0"/>
                </a:lnTo>
                <a:lnTo>
                  <a:pt x="392598" y="392598"/>
                </a:lnTo>
                <a:lnTo>
                  <a:pt x="0" y="3925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417108" y="4656607"/>
            <a:ext cx="432523" cy="308713"/>
          </a:xfrm>
          <a:custGeom>
            <a:avLst/>
            <a:gdLst/>
            <a:ahLst/>
            <a:cxnLst/>
            <a:rect r="r" b="b" t="t" l="l"/>
            <a:pathLst>
              <a:path h="308713" w="432523">
                <a:moveTo>
                  <a:pt x="0" y="0"/>
                </a:moveTo>
                <a:lnTo>
                  <a:pt x="432523" y="0"/>
                </a:lnTo>
                <a:lnTo>
                  <a:pt x="432523" y="308714"/>
                </a:lnTo>
                <a:lnTo>
                  <a:pt x="0" y="3087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395194" y="5810337"/>
            <a:ext cx="523996" cy="352388"/>
          </a:xfrm>
          <a:custGeom>
            <a:avLst/>
            <a:gdLst/>
            <a:ahLst/>
            <a:cxnLst/>
            <a:rect r="r" b="b" t="t" l="l"/>
            <a:pathLst>
              <a:path h="352388" w="523996">
                <a:moveTo>
                  <a:pt x="0" y="0"/>
                </a:moveTo>
                <a:lnTo>
                  <a:pt x="523997" y="0"/>
                </a:lnTo>
                <a:lnTo>
                  <a:pt x="523997" y="352387"/>
                </a:lnTo>
                <a:lnTo>
                  <a:pt x="0" y="3523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80810" y="2251703"/>
            <a:ext cx="9841449" cy="1054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99"/>
              </a:lnSpc>
              <a:spcBef>
                <a:spcPct val="0"/>
              </a:spcBef>
            </a:pPr>
            <a:r>
              <a:rPr lang="en-US" b="true" sz="7192" spc="43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Contactos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6739" y="4574833"/>
            <a:ext cx="5433753" cy="390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9"/>
              </a:lnSpc>
              <a:spcBef>
                <a:spcPct val="0"/>
              </a:spcBef>
            </a:pPr>
            <a:r>
              <a:rPr lang="en-US" sz="2356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oscar.mendoza</a:t>
            </a:r>
            <a:r>
              <a:rPr lang="en-US" sz="2356" strike="noStrike" u="non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@adventistas.org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32480" y="5772237"/>
            <a:ext cx="5453994" cy="390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9"/>
              </a:lnSpc>
              <a:spcBef>
                <a:spcPct val="0"/>
              </a:spcBef>
            </a:pPr>
            <a:r>
              <a:rPr lang="en-US" sz="2356" u="sng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  <a:hlinkClick r:id="rId13" tooltip="https://www.youtube.com/@oscar.mendoza"/>
              </a:rPr>
              <a:t>@osc</a:t>
            </a:r>
            <a:r>
              <a:rPr lang="en-US" sz="2356" strike="noStrike" u="sng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  <a:hlinkClick r:id="rId14" tooltip="https://www.youtube.com/@oscar.mendoza"/>
              </a:rPr>
              <a:t>ar.mendoza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66498" y="5182958"/>
            <a:ext cx="3647243" cy="390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9"/>
              </a:lnSpc>
              <a:spcBef>
                <a:spcPct val="0"/>
              </a:spcBef>
            </a:pPr>
            <a:r>
              <a:rPr lang="en-US" sz="2356" strike="noStrike" u="non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www.prmendoza.com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66498" y="4037440"/>
            <a:ext cx="3048601" cy="390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99"/>
              </a:lnSpc>
              <a:spcBef>
                <a:spcPct val="0"/>
              </a:spcBef>
            </a:pPr>
            <a:r>
              <a:rPr lang="en-US" sz="2356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(+51) 949 - 435 - 035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DAG866H4wrY</dc:identifier>
  <dcterms:modified xsi:type="dcterms:W3CDTF">2011-08-01T06:04:30Z</dcterms:modified>
  <cp:revision>1</cp:revision>
  <dc:title>Lección nro. 3</dc:title>
</cp:coreProperties>
</file>