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75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20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258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/mnt/data/a_detailed_warm_toned_photorealistic_painting_li_batch_2.png">
            <a:extLst>
              <a:ext uri="{FF2B5EF4-FFF2-40B4-BE49-F238E27FC236}">
                <a16:creationId xmlns:a16="http://schemas.microsoft.com/office/drawing/2014/main" id="{0F24D628-8D7B-DE1C-D6B0-FBA286E94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-307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0F1720">
              <a:alpha val="68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6" name="Text 3"/>
          <p:cNvSpPr/>
          <p:nvPr/>
        </p:nvSpPr>
        <p:spPr>
          <a:xfrm>
            <a:off x="749808" y="1353312"/>
            <a:ext cx="6949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ministerio de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Pablo en Corinto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795528" y="3054096"/>
            <a:ext cx="4663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Para el 4 de julio de 2026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5528" y="3785616"/>
            <a:ext cx="5120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énfasis para estudiar, reflexionar y aplicar el mensaje de 1 y 2 Corintios.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2960" y="3529584"/>
            <a:ext cx="2011680" cy="0"/>
          </a:xfrm>
          <a:prstGeom prst="line">
            <a:avLst/>
          </a:prstGeom>
          <a:noFill/>
          <a:ln w="27940">
            <a:solidFill>
              <a:srgbClr val="C9963A"/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0" name="Shape 7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night_scene_in_a_historical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65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786384" y="10515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PROPÓSITO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77240" y="1965960"/>
            <a:ext cx="9738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Fortalecer una iglesia centrada en Cristo para cumplir la misión aun en medio de desafíos.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2960" y="3886200"/>
            <a:ext cx="2240280" cy="0"/>
          </a:xfrm>
          <a:prstGeom prst="line">
            <a:avLst/>
          </a:prstGeom>
          <a:noFill/>
          <a:ln w="30480">
            <a:solidFill>
              <a:srgbClr val="C9963A"/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7" name="Text 4"/>
          <p:cNvSpPr/>
          <p:nvPr/>
        </p:nvSpPr>
        <p:spPr>
          <a:xfrm>
            <a:off x="841248" y="4315968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Versículo clave: “No temas. Sigue hablando y no calles, que yo estoy contigo…”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41248" y="482803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Hechos 18:9–10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0" name="Text 7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Bosquejo elaborado a partir de todas las hojas del archivo</a:t>
            </a:r>
            <a:endParaRPr lang="en-US" sz="8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storical_scene_in_warm_golden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36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685800" y="47548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Bosquejo general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Todas las hojas del archivo organizadas en tres partes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0744200" y="34747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0991088" y="713232"/>
            <a:ext cx="502920" cy="0"/>
          </a:xfrm>
          <a:prstGeom prst="line">
            <a:avLst/>
          </a:prstGeom>
          <a:noFill/>
          <a:ln w="16510">
            <a:solidFill>
              <a:srgbClr val="C996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31520" y="1874520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731520" y="2450592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Llamado y mensaje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731520" y="3273552"/>
            <a:ext cx="2377440" cy="0"/>
          </a:xfrm>
          <a:prstGeom prst="line">
            <a:avLst/>
          </a:prstGeom>
          <a:noFill/>
          <a:ln w="1524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2" name="Text 9"/>
          <p:cNvSpPr/>
          <p:nvPr/>
        </p:nvSpPr>
        <p:spPr>
          <a:xfrm>
            <a:off x="731520" y="352044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es llamado por Dios y centra su misión en Cristo.</a:t>
            </a:r>
            <a:endParaRPr lang="en-US" sz="1720" dirty="0"/>
          </a:p>
        </p:txBody>
      </p:sp>
      <p:sp>
        <p:nvSpPr>
          <p:cNvPr id="13" name="Text 10"/>
          <p:cNvSpPr/>
          <p:nvPr/>
        </p:nvSpPr>
        <p:spPr>
          <a:xfrm>
            <a:off x="4251960" y="1874520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4251960" y="2450592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Campo misionero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4251960" y="3273552"/>
            <a:ext cx="2377440" cy="0"/>
          </a:xfrm>
          <a:prstGeom prst="line">
            <a:avLst/>
          </a:prstGeom>
          <a:noFill/>
          <a:ln w="1524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7" name="Text 14"/>
          <p:cNvSpPr/>
          <p:nvPr/>
        </p:nvSpPr>
        <p:spPr>
          <a:xfrm>
            <a:off x="4251960" y="352044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Atenas y Corinto muestran oportunidades y desafíos.</a:t>
            </a:r>
            <a:endParaRPr lang="en-US" sz="1720" dirty="0"/>
          </a:p>
        </p:txBody>
      </p:sp>
      <p:sp>
        <p:nvSpPr>
          <p:cNvPr id="18" name="Text 15"/>
          <p:cNvSpPr/>
          <p:nvPr/>
        </p:nvSpPr>
        <p:spPr>
          <a:xfrm>
            <a:off x="7772400" y="1874520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7772400" y="2450592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Cuidado pastoral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7772400" y="3273552"/>
            <a:ext cx="2377440" cy="0"/>
          </a:xfrm>
          <a:prstGeom prst="line">
            <a:avLst/>
          </a:prstGeom>
          <a:noFill/>
          <a:ln w="1524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22" name="Text 19"/>
          <p:cNvSpPr/>
          <p:nvPr/>
        </p:nvSpPr>
        <p:spPr>
          <a:xfrm>
            <a:off x="7772400" y="352044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Dios anima a Pablo y sus cartas corrigen a la iglesia.</a:t>
            </a:r>
            <a:endParaRPr lang="en-US" sz="1720" dirty="0"/>
          </a:p>
        </p:txBody>
      </p:sp>
      <p:sp>
        <p:nvSpPr>
          <p:cNvPr id="23" name="Shape 20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24" name="Text 21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El ministerio de Pablo en Corinto</a:t>
            </a:r>
            <a:endParaRPr lang="en-US" sz="8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warm_toned_photorealistic_painting_li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42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685800" y="47548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Llamado y mensaje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sirve desde una identidad dada por Dios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0744200" y="34747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0991088" y="713232"/>
            <a:ext cx="502920" cy="0"/>
          </a:xfrm>
          <a:prstGeom prst="line">
            <a:avLst/>
          </a:prstGeom>
          <a:noFill/>
          <a:ln w="16510">
            <a:solidFill>
              <a:srgbClr val="C996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13232" y="1481328"/>
            <a:ext cx="2240280" cy="292608"/>
          </a:xfrm>
          <a:prstGeom prst="rect">
            <a:avLst/>
          </a:prstGeom>
          <a:solidFill>
            <a:srgbClr val="C9963A"/>
          </a:solidFill>
          <a:ln>
            <a:solidFill>
              <a:srgbClr val="C9963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1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49808" y="2103120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170432" y="2084832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no se presenta como líder por iniciativa humana, sino como apóstol llamado por la voluntad de Dios.</a:t>
            </a:r>
            <a:endParaRPr lang="en-US" sz="1820" dirty="0"/>
          </a:p>
        </p:txBody>
      </p:sp>
      <p:sp>
        <p:nvSpPr>
          <p:cNvPr id="12" name="Text 9"/>
          <p:cNvSpPr/>
          <p:nvPr/>
        </p:nvSpPr>
        <p:spPr>
          <a:xfrm>
            <a:off x="3973688" y="2615183"/>
            <a:ext cx="2555127" cy="374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Corintios 1:1; Gálatas 1:1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49808" y="35387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170432" y="3520440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 verdadera ocupación era ganar personas para Cristo, sosteniendo su servicio con el mensaje de la cruz.</a:t>
            </a:r>
            <a:endParaRPr lang="en-US" sz="1820" dirty="0"/>
          </a:p>
        </p:txBody>
      </p:sp>
      <p:sp>
        <p:nvSpPr>
          <p:cNvPr id="15" name="Text 12"/>
          <p:cNvSpPr/>
          <p:nvPr/>
        </p:nvSpPr>
        <p:spPr>
          <a:xfrm>
            <a:off x="1179576" y="4087368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Hechos 18:1–3; 1 Corintios 2:2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7552944" y="1188720"/>
            <a:ext cx="3931920" cy="4480560"/>
          </a:xfrm>
          <a:prstGeom prst="rect">
            <a:avLst/>
          </a:prstGeom>
          <a:solidFill>
            <a:srgbClr val="0F1720"/>
          </a:solidFill>
          <a:ln w="15240">
            <a:solidFill>
              <a:srgbClr val="C9963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pic>
        <p:nvPicPr>
          <p:cNvPr id="17" name="Image 1" descr="/mnt/data/a_detailed_warm_toned_photorealistic_painting_li_batch_2.png"/>
          <p:cNvPicPr>
            <a:picLocks noChangeAspect="1"/>
          </p:cNvPicPr>
          <p:nvPr/>
        </p:nvPicPr>
        <p:blipFill>
          <a:blip r:embed="rId3"/>
          <a:srcRect l="25438" r="25438"/>
          <a:stretch/>
        </p:blipFill>
        <p:spPr>
          <a:xfrm>
            <a:off x="7662672" y="1307592"/>
            <a:ext cx="3703320" cy="4242816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9" name="Text 15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El ministerio de Pablo en Corinto</a:t>
            </a:r>
            <a:endParaRPr lang="en-US" sz="8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storical_scene_in_warm_golden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45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685800" y="47548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Campo misionero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Aprovechar oportunidades en medio de una cultura desafiante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0744200" y="34747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0991088" y="713232"/>
            <a:ext cx="502920" cy="0"/>
          </a:xfrm>
          <a:prstGeom prst="line">
            <a:avLst/>
          </a:prstGeom>
          <a:noFill/>
          <a:ln w="16510">
            <a:solidFill>
              <a:srgbClr val="C996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13232" y="1481328"/>
            <a:ext cx="2240280" cy="292608"/>
          </a:xfrm>
          <a:prstGeom prst="rect">
            <a:avLst/>
          </a:prstGeom>
          <a:solidFill>
            <a:srgbClr val="C9963A"/>
          </a:solidFill>
          <a:ln>
            <a:solidFill>
              <a:srgbClr val="C9963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2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49808" y="2103120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170432" y="2084832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Atenas y Corinto, Pablo anunció a Jesús en la sinagoga, el mercado y donde hubiera oyentes.</a:t>
            </a:r>
            <a:endParaRPr lang="en-US" sz="1820" dirty="0"/>
          </a:p>
        </p:txBody>
      </p:sp>
      <p:sp>
        <p:nvSpPr>
          <p:cNvPr id="12" name="Text 9"/>
          <p:cNvSpPr/>
          <p:nvPr/>
        </p:nvSpPr>
        <p:spPr>
          <a:xfrm>
            <a:off x="1179576" y="2651760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Hechos 17:16–34; 18:4–5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49808" y="35387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170432" y="3520440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Corinto era comercial, pluralista e inmoral; aun así, el evangelio debía ser proclamado con claridad.</a:t>
            </a:r>
            <a:endParaRPr lang="en-US" sz="1820" dirty="0"/>
          </a:p>
        </p:txBody>
      </p:sp>
      <p:sp>
        <p:nvSpPr>
          <p:cNvPr id="15" name="Text 12"/>
          <p:cNvSpPr/>
          <p:nvPr/>
        </p:nvSpPr>
        <p:spPr>
          <a:xfrm>
            <a:off x="1179576" y="4087368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Hechos 18:1–3; Romanos 1:16; 1 Corintios 8:4–5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7552944" y="1188720"/>
            <a:ext cx="3931920" cy="4480560"/>
          </a:xfrm>
          <a:prstGeom prst="rect">
            <a:avLst/>
          </a:prstGeom>
          <a:solidFill>
            <a:srgbClr val="0F1720"/>
          </a:solidFill>
          <a:ln w="15240">
            <a:solidFill>
              <a:srgbClr val="C9963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pic>
        <p:nvPicPr>
          <p:cNvPr id="17" name="Image 1" descr="/mnt/data/a_wide_cinematic_historical_scene_in_warm_golden_batch_1.png"/>
          <p:cNvPicPr>
            <a:picLocks noChangeAspect="1"/>
          </p:cNvPicPr>
          <p:nvPr/>
        </p:nvPicPr>
        <p:blipFill>
          <a:blip r:embed="rId3"/>
          <a:srcRect l="25438" r="25438"/>
          <a:stretch/>
        </p:blipFill>
        <p:spPr>
          <a:xfrm>
            <a:off x="7662672" y="1307592"/>
            <a:ext cx="3703320" cy="4242816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9" name="Text 15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El ministerio de Pablo en Corinto</a:t>
            </a:r>
            <a:endParaRPr lang="en-US" sz="8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night_scene_in_a_historical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58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685800" y="47548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Cuidado pastoral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Dios sostiene la misión y corrige a su iglesia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0744200" y="34747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0991088" y="713232"/>
            <a:ext cx="502920" cy="0"/>
          </a:xfrm>
          <a:prstGeom prst="line">
            <a:avLst/>
          </a:prstGeom>
          <a:noFill/>
          <a:ln w="16510">
            <a:solidFill>
              <a:srgbClr val="C996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13232" y="1481328"/>
            <a:ext cx="2240280" cy="292608"/>
          </a:xfrm>
          <a:prstGeom prst="rect">
            <a:avLst/>
          </a:prstGeom>
          <a:solidFill>
            <a:srgbClr val="C9963A"/>
          </a:solidFill>
          <a:ln>
            <a:solidFill>
              <a:srgbClr val="C9963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3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49808" y="2103120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170432" y="2084832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Aunque hubo oposición, Dios fortaleció a Pablo: “No temas… yo estoy contigo”.</a:t>
            </a:r>
            <a:endParaRPr lang="en-US" sz="1820" dirty="0"/>
          </a:p>
        </p:txBody>
      </p:sp>
      <p:sp>
        <p:nvSpPr>
          <p:cNvPr id="12" name="Text 9"/>
          <p:cNvSpPr/>
          <p:nvPr/>
        </p:nvSpPr>
        <p:spPr>
          <a:xfrm>
            <a:off x="1179576" y="2651760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Hechos 18:6–10; Isaías 41:10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49808" y="35387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170432" y="3520440"/>
            <a:ext cx="5806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20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 cartas a Corinto corrigen divisiones, inmoralidad y desorden para formar una iglesia centrada en Cristo.</a:t>
            </a:r>
            <a:endParaRPr lang="en-US" sz="1820" dirty="0"/>
          </a:p>
        </p:txBody>
      </p:sp>
      <p:sp>
        <p:nvSpPr>
          <p:cNvPr id="15" name="Text 12"/>
          <p:cNvSpPr/>
          <p:nvPr/>
        </p:nvSpPr>
        <p:spPr>
          <a:xfrm>
            <a:off x="1179576" y="4087368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Corintios 1:11–13; 5:11; 14:40; 2 Corintios 2:4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7552944" y="1188720"/>
            <a:ext cx="3931920" cy="4480560"/>
          </a:xfrm>
          <a:prstGeom prst="rect">
            <a:avLst/>
          </a:prstGeom>
          <a:solidFill>
            <a:srgbClr val="0F1720"/>
          </a:solidFill>
          <a:ln w="15240">
            <a:solidFill>
              <a:srgbClr val="C9963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pic>
        <p:nvPicPr>
          <p:cNvPr id="17" name="Image 1" descr="/mnt/data/a_dramatic_cinematic_night_scene_in_a_historical_batch_3.png"/>
          <p:cNvPicPr>
            <a:picLocks noChangeAspect="1"/>
          </p:cNvPicPr>
          <p:nvPr/>
        </p:nvPicPr>
        <p:blipFill>
          <a:blip r:embed="rId3"/>
          <a:srcRect l="25438" r="25438"/>
          <a:stretch/>
        </p:blipFill>
        <p:spPr>
          <a:xfrm>
            <a:off x="7662672" y="1307592"/>
            <a:ext cx="3703320" cy="4242816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9" name="Text 15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El ministerio de Pablo en Corinto</a:t>
            </a:r>
            <a:endParaRPr lang="en-US" sz="8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2B7C7BE-E6EA-19FB-087C-DF01F7009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0">
              <a:alpha val="46000"/>
            </a:srgbClr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Text 1"/>
          <p:cNvSpPr/>
          <p:nvPr/>
        </p:nvSpPr>
        <p:spPr>
          <a:xfrm>
            <a:off x="685800" y="47548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8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Preguntas de reflexión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llevar la lección a la vida de la iglesia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0744200" y="34747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0991088" y="713232"/>
            <a:ext cx="502920" cy="0"/>
          </a:xfrm>
          <a:prstGeom prst="line">
            <a:avLst/>
          </a:prstGeom>
          <a:noFill/>
          <a:ln w="16510">
            <a:solidFill>
              <a:srgbClr val="C996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1005840" y="201168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1645920" y="1965960"/>
            <a:ext cx="8595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desafíos de nuestra iglesia deben ser enfrentados con el mensaje de Cristo crucificado?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1691640" y="2926080"/>
            <a:ext cx="7955280" cy="0"/>
          </a:xfrm>
          <a:prstGeom prst="line">
            <a:avLst/>
          </a:prstGeom>
          <a:noFill/>
          <a:ln w="1778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1" name="Text 8"/>
          <p:cNvSpPr/>
          <p:nvPr/>
        </p:nvSpPr>
        <p:spPr>
          <a:xfrm>
            <a:off x="1005840" y="37033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C99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100" dirty="0"/>
          </a:p>
        </p:txBody>
      </p:sp>
      <p:sp>
        <p:nvSpPr>
          <p:cNvPr id="12" name="Text 9"/>
          <p:cNvSpPr/>
          <p:nvPr/>
        </p:nvSpPr>
        <p:spPr>
          <a:xfrm>
            <a:off x="1645920" y="3657600"/>
            <a:ext cx="8595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8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¿Estoy usando mis oportunidades diarias para hablar de Jesús con valentía y amor?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664208" y="5074920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E0B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Textos guía: Hechos 18:9–10; 1 Corintios 2:2; 2 Corintios 2:4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40080" y="6327648"/>
            <a:ext cx="3931920" cy="0"/>
          </a:xfrm>
          <a:prstGeom prst="line">
            <a:avLst/>
          </a:prstGeom>
          <a:noFill/>
          <a:ln w="12700">
            <a:solidFill>
              <a:srgbClr val="C9963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5" name="Text 12"/>
          <p:cNvSpPr/>
          <p:nvPr/>
        </p:nvSpPr>
        <p:spPr>
          <a:xfrm>
            <a:off x="658368" y="642823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D8C7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 · El ministerio de Pablo en Corinto</a:t>
            </a:r>
            <a:endParaRPr lang="en-US" sz="8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446</Words>
  <Application>Microsoft Macintosh PowerPoint</Application>
  <PresentationFormat>Widescreen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ministerio de Pablo en Corinto</dc:title>
  <dc:subject>Bosquejo de lección bíblica</dc:subject>
  <dc:creator>OpenAI</dc:creator>
  <cp:lastModifiedBy>NT - Oscar Mendoza</cp:lastModifiedBy>
  <cp:revision>19</cp:revision>
  <dcterms:created xsi:type="dcterms:W3CDTF">2026-06-26T14:42:17Z</dcterms:created>
  <dcterms:modified xsi:type="dcterms:W3CDTF">2026-06-27T19:25:07Z</dcterms:modified>
</cp:coreProperties>
</file>