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16" d="100"/>
          <a:sy n="116" d="100"/>
        </p:scale>
        <p:origin x="51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g4.jpg">
            <a:extLst>
              <a:ext uri="{FF2B5EF4-FFF2-40B4-BE49-F238E27FC236}">
                <a16:creationId xmlns:a16="http://schemas.microsoft.com/office/drawing/2014/main" id="{C349CAC2-C968-4CB8-A96D-DE083C6E5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61320" y="329184"/>
            <a:ext cx="36576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00" b="0" i="0">
                <a:solidFill>
                  <a:srgbClr val="D6C9B4"/>
                </a:solidFill>
                <a:latin typeface="Montserrat"/>
              </a:rPr>
              <a:t>01</a:t>
            </a:r>
          </a:p>
        </p:txBody>
      </p:sp>
      <p:sp>
        <p:nvSpPr>
          <p:cNvPr id="4" name="Rectangle 3"/>
          <p:cNvSpPr/>
          <p:nvPr/>
        </p:nvSpPr>
        <p:spPr>
          <a:xfrm>
            <a:off x="10899648" y="411480"/>
            <a:ext cx="411480" cy="9144"/>
          </a:xfrm>
          <a:prstGeom prst="rect">
            <a:avLst/>
          </a:prstGeom>
          <a:solidFill>
            <a:srgbClr val="B9802B"/>
          </a:solidFill>
          <a:ln>
            <a:solidFill>
              <a:srgbClr val="B980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6446520"/>
            <a:ext cx="384048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680" b="0" i="0">
                <a:solidFill>
                  <a:srgbClr val="D6C9B4"/>
                </a:solidFill>
                <a:latin typeface="Montserrat"/>
              </a:rPr>
              <a:t>Lección 3 · Unidad en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298448"/>
            <a:ext cx="5760720" cy="13849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</a:pPr>
            <a:r>
              <a:rPr sz="5000" b="1" i="0">
                <a:solidFill>
                  <a:srgbClr val="F5F1E8"/>
                </a:solidFill>
                <a:latin typeface="Georgia"/>
              </a:rPr>
              <a:t>Unidad
en Cristo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3246120"/>
            <a:ext cx="1234440" cy="20116"/>
          </a:xfrm>
          <a:prstGeom prst="rect">
            <a:avLst/>
          </a:prstGeom>
          <a:solidFill>
            <a:srgbClr val="B9802B"/>
          </a:solidFill>
          <a:ln>
            <a:solidFill>
              <a:srgbClr val="B980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40080" y="3429000"/>
            <a:ext cx="438912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D6C9B4"/>
                </a:solidFill>
                <a:latin typeface="Aptos"/>
              </a:rPr>
              <a:t>Lección 3 · Para el 18 de julio de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3977639"/>
            <a:ext cx="4754880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b="0" i="0">
                <a:solidFill>
                  <a:srgbClr val="F5F1E8"/>
                </a:solidFill>
                <a:latin typeface="Aptos"/>
              </a:rPr>
              <a:t>Tres énfasis para vencer las divisiones y reflejar
la mente de Cristo en la iglesia.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6199632"/>
            <a:ext cx="457200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650" b="0" i="0">
                <a:solidFill>
                  <a:srgbClr val="D6C9B4"/>
                </a:solidFill>
                <a:latin typeface="Montserrat"/>
              </a:rPr>
              <a:t>Fuente: archivo de la lección, págs. 27–32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61320" y="329184"/>
            <a:ext cx="36576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00" b="0" i="0">
                <a:solidFill>
                  <a:srgbClr val="D6C9B4"/>
                </a:solidFill>
                <a:latin typeface="Montserrat"/>
              </a:rPr>
              <a:t>07</a:t>
            </a:r>
          </a:p>
        </p:txBody>
      </p:sp>
      <p:sp>
        <p:nvSpPr>
          <p:cNvPr id="4" name="Rectangle 3"/>
          <p:cNvSpPr/>
          <p:nvPr/>
        </p:nvSpPr>
        <p:spPr>
          <a:xfrm>
            <a:off x="10899648" y="411480"/>
            <a:ext cx="411480" cy="9144"/>
          </a:xfrm>
          <a:prstGeom prst="rect">
            <a:avLst/>
          </a:prstGeom>
          <a:solidFill>
            <a:srgbClr val="B9802B"/>
          </a:solidFill>
          <a:ln>
            <a:solidFill>
              <a:srgbClr val="B980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6446520"/>
            <a:ext cx="384048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680" b="0" i="0">
                <a:solidFill>
                  <a:srgbClr val="D6C9B4"/>
                </a:solidFill>
                <a:latin typeface="Montserrat"/>
              </a:rPr>
              <a:t>Lección 3 · Unidad en Cristo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822960"/>
            <a:ext cx="137160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 dirty="0">
                <a:solidFill>
                  <a:srgbClr val="F0B54B"/>
                </a:solidFill>
                <a:latin typeface="Montserrat"/>
              </a:rPr>
              <a:t>PROPÓSITO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057400"/>
            <a:ext cx="7772400" cy="11704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</a:pPr>
            <a:r>
              <a:rPr sz="2900" b="1" i="0">
                <a:solidFill>
                  <a:srgbClr val="F5F1E8"/>
                </a:solidFill>
                <a:latin typeface="Georgia"/>
              </a:rPr>
              <a:t>Llamar a la iglesia a abandonar las divisiones y vivir unida en Cristo con humildad y servicio.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3867912"/>
            <a:ext cx="1600200" cy="20116"/>
          </a:xfrm>
          <a:prstGeom prst="rect">
            <a:avLst/>
          </a:prstGeom>
          <a:solidFill>
            <a:srgbClr val="B9802B"/>
          </a:solidFill>
          <a:ln>
            <a:solidFill>
              <a:srgbClr val="B980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58368" y="4160520"/>
            <a:ext cx="530352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D6C9B4"/>
                </a:solidFill>
                <a:latin typeface="Aptos"/>
              </a:rPr>
              <a:t>Versículo clave: “Que no haya entre ustedes divisiones”.
1 Corintios 1:10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6263640"/>
            <a:ext cx="530352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680" b="0" i="0">
                <a:solidFill>
                  <a:srgbClr val="D6C9B4"/>
                </a:solidFill>
                <a:latin typeface="Montserrat"/>
              </a:rPr>
              <a:t>Bosquejo elaborado a partir de todas las hojas del archivo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61320" y="329184"/>
            <a:ext cx="36576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00" b="0" i="0">
                <a:solidFill>
                  <a:srgbClr val="D6C9B4"/>
                </a:solidFill>
                <a:latin typeface="Montserrat"/>
              </a:rPr>
              <a:t>02</a:t>
            </a:r>
          </a:p>
        </p:txBody>
      </p:sp>
      <p:sp>
        <p:nvSpPr>
          <p:cNvPr id="4" name="Rectangle 3"/>
          <p:cNvSpPr/>
          <p:nvPr/>
        </p:nvSpPr>
        <p:spPr>
          <a:xfrm>
            <a:off x="10899648" y="411480"/>
            <a:ext cx="411480" cy="9144"/>
          </a:xfrm>
          <a:prstGeom prst="rect">
            <a:avLst/>
          </a:prstGeom>
          <a:solidFill>
            <a:srgbClr val="B9802B"/>
          </a:solidFill>
          <a:ln>
            <a:solidFill>
              <a:srgbClr val="B980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6446520"/>
            <a:ext cx="384048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680" b="0" i="0">
                <a:solidFill>
                  <a:srgbClr val="D6C9B4"/>
                </a:solidFill>
                <a:latin typeface="Montserrat"/>
              </a:rPr>
              <a:t>Lección 3 · Unidad en Cristo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594360"/>
            <a:ext cx="411480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800" b="1" i="0">
                <a:solidFill>
                  <a:srgbClr val="F5F1E8"/>
                </a:solidFill>
                <a:latin typeface="Georgia"/>
              </a:rPr>
              <a:t>Bosquejo general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1024128"/>
            <a:ext cx="457200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>
                <a:solidFill>
                  <a:srgbClr val="D6C9B4"/>
                </a:solidFill>
                <a:latin typeface="Aptos"/>
              </a:rPr>
              <a:t>Todas las hojas del archivo organizadas en tres partes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011680"/>
            <a:ext cx="3657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300" b="1" i="0">
                <a:solidFill>
                  <a:srgbClr val="F0B54B"/>
                </a:solidFill>
                <a:latin typeface="Georgia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560320"/>
            <a:ext cx="256032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 i="0" dirty="0">
                <a:solidFill>
                  <a:srgbClr val="F5F1E8"/>
                </a:solidFill>
                <a:latin typeface="Georgia"/>
              </a:rPr>
              <a:t>El </a:t>
            </a:r>
            <a:r>
              <a:rPr sz="2000" b="1" i="0" dirty="0" err="1">
                <a:solidFill>
                  <a:srgbClr val="F5F1E8"/>
                </a:solidFill>
                <a:latin typeface="Georgia"/>
              </a:rPr>
              <a:t>peligro</a:t>
            </a:r>
            <a:endParaRPr sz="2000" b="1" i="0" dirty="0">
              <a:solidFill>
                <a:srgbClr val="F5F1E8"/>
              </a:solidFill>
              <a:latin typeface="Georgia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77240" y="3246120"/>
            <a:ext cx="1143000" cy="20116"/>
          </a:xfrm>
          <a:prstGeom prst="rect">
            <a:avLst/>
          </a:prstGeom>
          <a:solidFill>
            <a:srgbClr val="B9802B"/>
          </a:solidFill>
          <a:ln>
            <a:solidFill>
              <a:srgbClr val="B980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77240" y="3547872"/>
            <a:ext cx="2560320" cy="83099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b="0" i="0">
                <a:solidFill>
                  <a:srgbClr val="F5F1E8"/>
                </a:solidFill>
                <a:latin typeface="Aptos"/>
              </a:rPr>
              <a:t>Las facciones rompen la comunión y debilitan a la iglesia.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26279" y="2011680"/>
            <a:ext cx="3657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300" b="1" i="0">
                <a:solidFill>
                  <a:srgbClr val="F0B54B"/>
                </a:solidFill>
                <a:latin typeface="Georgia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26279" y="2560320"/>
            <a:ext cx="256032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 i="0">
                <a:solidFill>
                  <a:srgbClr val="F5F1E8"/>
                </a:solidFill>
                <a:latin typeface="Georgia"/>
              </a:rPr>
              <a:t>El centro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26279" y="3246120"/>
            <a:ext cx="1143000" cy="20116"/>
          </a:xfrm>
          <a:prstGeom prst="rect">
            <a:avLst/>
          </a:prstGeom>
          <a:solidFill>
            <a:srgbClr val="B9802B"/>
          </a:solidFill>
          <a:ln>
            <a:solidFill>
              <a:srgbClr val="B980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526279" y="3547872"/>
            <a:ext cx="2560320" cy="83099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b="0" i="0">
                <a:solidFill>
                  <a:srgbClr val="F5F1E8"/>
                </a:solidFill>
                <a:latin typeface="Aptos"/>
              </a:rPr>
              <a:t>La madurez espiritual enfoca la identidad en Cristo.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75319" y="2011680"/>
            <a:ext cx="3657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300" b="1" i="0">
                <a:solidFill>
                  <a:srgbClr val="F0B54B"/>
                </a:solidFill>
                <a:latin typeface="Georgia"/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319" y="2560320"/>
            <a:ext cx="256032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 i="0">
                <a:solidFill>
                  <a:srgbClr val="F5F1E8"/>
                </a:solidFill>
                <a:latin typeface="Georgia"/>
              </a:rPr>
              <a:t>El servicio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275319" y="3246120"/>
            <a:ext cx="1143000" cy="20116"/>
          </a:xfrm>
          <a:prstGeom prst="rect">
            <a:avLst/>
          </a:prstGeom>
          <a:solidFill>
            <a:srgbClr val="B9802B"/>
          </a:solidFill>
          <a:ln>
            <a:solidFill>
              <a:srgbClr val="B980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8275319" y="3547872"/>
            <a:ext cx="2560320" cy="83099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b="0" i="0">
                <a:solidFill>
                  <a:srgbClr val="F5F1E8"/>
                </a:solidFill>
                <a:latin typeface="Aptos"/>
              </a:rPr>
              <a:t>El liderazgo cristiano refleja humildad y entrega.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bg4.jpg">
            <a:extLst>
              <a:ext uri="{FF2B5EF4-FFF2-40B4-BE49-F238E27FC236}">
                <a16:creationId xmlns:a16="http://schemas.microsoft.com/office/drawing/2014/main" id="{BC072DA8-64BE-3983-E824-27E3B37FE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61320" y="329184"/>
            <a:ext cx="36576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00" b="0" i="0">
                <a:solidFill>
                  <a:srgbClr val="D6C9B4"/>
                </a:solidFill>
                <a:latin typeface="Montserrat"/>
              </a:rPr>
              <a:t>03</a:t>
            </a:r>
          </a:p>
        </p:txBody>
      </p:sp>
      <p:sp>
        <p:nvSpPr>
          <p:cNvPr id="4" name="Rectangle 3"/>
          <p:cNvSpPr/>
          <p:nvPr/>
        </p:nvSpPr>
        <p:spPr>
          <a:xfrm>
            <a:off x="10899648" y="411480"/>
            <a:ext cx="411480" cy="9144"/>
          </a:xfrm>
          <a:prstGeom prst="rect">
            <a:avLst/>
          </a:prstGeom>
          <a:solidFill>
            <a:srgbClr val="B9802B"/>
          </a:solidFill>
          <a:ln>
            <a:solidFill>
              <a:srgbClr val="B980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6446520"/>
            <a:ext cx="384048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680" b="0" i="0">
                <a:solidFill>
                  <a:srgbClr val="D6C9B4"/>
                </a:solidFill>
                <a:latin typeface="Montserrat"/>
              </a:rPr>
              <a:t>Lección 3 · Unidad en Cristo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40080"/>
            <a:ext cx="4937760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5F1E8"/>
                </a:solidFill>
                <a:latin typeface="Georgia"/>
              </a:rPr>
              <a:t>El peligro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1078992"/>
            <a:ext cx="384048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D6C9B4"/>
                </a:solidFill>
                <a:latin typeface="Aptos"/>
              </a:rPr>
              <a:t>Resumen puntual de la lección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1600200"/>
            <a:ext cx="1115568" cy="256032"/>
          </a:xfrm>
          <a:prstGeom prst="rect">
            <a:avLst/>
          </a:prstGeom>
          <a:solidFill>
            <a:srgbClr val="C98B2D"/>
          </a:solidFill>
          <a:ln>
            <a:solidFill>
              <a:srgbClr val="C98B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85800" y="1594056"/>
            <a:ext cx="1042416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b="1" i="0" dirty="0">
                <a:solidFill>
                  <a:srgbClr val="191410"/>
                </a:solidFill>
                <a:latin typeface="Montserrat"/>
              </a:rPr>
              <a:t>PARTE 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331720"/>
            <a:ext cx="292608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100" b="1" i="0">
                <a:solidFill>
                  <a:srgbClr val="F0B54B"/>
                </a:solidFill>
                <a:latin typeface="Georgia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34440" y="2313432"/>
            <a:ext cx="6126480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b="0" i="0">
                <a:solidFill>
                  <a:srgbClr val="F5F1E8"/>
                </a:solidFill>
                <a:latin typeface="Aptos"/>
              </a:rPr>
              <a:t>Pablo ruega a la iglesia que abandone las divisiones y sea restaurada en una misma mente y parecer.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880360"/>
            <a:ext cx="4114800" cy="1463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30" b="1" i="0">
                <a:solidFill>
                  <a:srgbClr val="F0B54B"/>
                </a:solidFill>
                <a:latin typeface="Montserrat"/>
              </a:rPr>
              <a:t>1 Cor. 1:10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3566160"/>
            <a:ext cx="292608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100" b="1" i="0">
                <a:solidFill>
                  <a:srgbClr val="F0B54B"/>
                </a:solidFill>
                <a:latin typeface="Georgia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34440" y="3547872"/>
            <a:ext cx="6126480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b="0" i="0">
                <a:solidFill>
                  <a:srgbClr val="F5F1E8"/>
                </a:solidFill>
                <a:latin typeface="Aptos"/>
              </a:rPr>
              <a:t>Los grupos cerrados alrededor de líderes humanos contradicen la unidad del cuerpo de Cristo.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34440" y="4114800"/>
            <a:ext cx="4114800" cy="1463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30" b="1" i="0">
                <a:solidFill>
                  <a:srgbClr val="F0B54B"/>
                </a:solidFill>
                <a:latin typeface="Montserrat"/>
              </a:rPr>
              <a:t>1 Cor. 1:12–17; Rom. 1:29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5800" y="5897880"/>
            <a:ext cx="6035040" cy="20116"/>
          </a:xfrm>
          <a:prstGeom prst="rect">
            <a:avLst/>
          </a:prstGeom>
          <a:solidFill>
            <a:srgbClr val="B9802B"/>
          </a:solidFill>
          <a:ln>
            <a:solidFill>
              <a:srgbClr val="B980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61320" y="329184"/>
            <a:ext cx="36576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00" b="0" i="0">
                <a:solidFill>
                  <a:srgbClr val="D6C9B4"/>
                </a:solidFill>
                <a:latin typeface="Montserrat"/>
              </a:rPr>
              <a:t>04</a:t>
            </a:r>
          </a:p>
        </p:txBody>
      </p:sp>
      <p:sp>
        <p:nvSpPr>
          <p:cNvPr id="4" name="Rectangle 3"/>
          <p:cNvSpPr/>
          <p:nvPr/>
        </p:nvSpPr>
        <p:spPr>
          <a:xfrm>
            <a:off x="10899648" y="411480"/>
            <a:ext cx="411480" cy="9144"/>
          </a:xfrm>
          <a:prstGeom prst="rect">
            <a:avLst/>
          </a:prstGeom>
          <a:solidFill>
            <a:srgbClr val="B9802B"/>
          </a:solidFill>
          <a:ln>
            <a:solidFill>
              <a:srgbClr val="B980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6446520"/>
            <a:ext cx="384048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680" b="0" i="0">
                <a:solidFill>
                  <a:srgbClr val="D6C9B4"/>
                </a:solidFill>
                <a:latin typeface="Montserrat"/>
              </a:rPr>
              <a:t>Lección 3 · Unidad en Cristo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40080"/>
            <a:ext cx="4937760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 dirty="0">
                <a:solidFill>
                  <a:srgbClr val="F5F1E8"/>
                </a:solidFill>
                <a:latin typeface="Georgia"/>
              </a:rPr>
              <a:t>El </a:t>
            </a:r>
            <a:r>
              <a:rPr sz="3000" b="1" i="0" dirty="0" err="1">
                <a:solidFill>
                  <a:srgbClr val="F5F1E8"/>
                </a:solidFill>
                <a:latin typeface="Georgia"/>
              </a:rPr>
              <a:t>centro</a:t>
            </a:r>
            <a:endParaRPr sz="3000" b="1" i="0" dirty="0">
              <a:solidFill>
                <a:srgbClr val="F5F1E8"/>
              </a:solidFill>
              <a:latin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8368" y="1078992"/>
            <a:ext cx="384048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D6C9B4"/>
                </a:solidFill>
                <a:latin typeface="Aptos"/>
              </a:rPr>
              <a:t>Resumen puntual de la lección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1600200"/>
            <a:ext cx="1115568" cy="256032"/>
          </a:xfrm>
          <a:prstGeom prst="rect">
            <a:avLst/>
          </a:prstGeom>
          <a:solidFill>
            <a:srgbClr val="C98B2D"/>
          </a:solidFill>
          <a:ln>
            <a:solidFill>
              <a:srgbClr val="C98B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85800" y="1580084"/>
            <a:ext cx="1024128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b="1" i="0" dirty="0">
                <a:solidFill>
                  <a:srgbClr val="191410"/>
                </a:solidFill>
                <a:latin typeface="Montserrat"/>
              </a:rPr>
              <a:t>PARTE 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331720"/>
            <a:ext cx="292608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100" b="1" i="0">
                <a:solidFill>
                  <a:srgbClr val="F0B54B"/>
                </a:solidFill>
                <a:latin typeface="Georgia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34440" y="2313432"/>
            <a:ext cx="6126480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b="0" i="0">
                <a:solidFill>
                  <a:srgbClr val="F5F1E8"/>
                </a:solidFill>
                <a:latin typeface="Aptos"/>
              </a:rPr>
              <a:t>La iglesia no se sostiene en nombres humanos, sino en Cristo, quien fue crucificado por todos.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880360"/>
            <a:ext cx="4114800" cy="1463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30" b="1" i="0">
                <a:solidFill>
                  <a:srgbClr val="F0B54B"/>
                </a:solidFill>
                <a:latin typeface="Montserrat"/>
              </a:rPr>
              <a:t>1 Cor. 1:13; Mat. 28:19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3566160"/>
            <a:ext cx="292608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100" b="1" i="0">
                <a:solidFill>
                  <a:srgbClr val="F0B54B"/>
                </a:solidFill>
                <a:latin typeface="Georgia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34440" y="3547872"/>
            <a:ext cx="6126480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b="0" i="0">
                <a:solidFill>
                  <a:srgbClr val="F5F1E8"/>
                </a:solidFill>
                <a:latin typeface="Aptos"/>
              </a:rPr>
              <a:t>La madurez espiritual reconoce que somos colaboradores de Dios y templo suyo, no seguidores de facciones.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34440" y="4114800"/>
            <a:ext cx="4114800" cy="1463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30" b="1" i="0">
                <a:solidFill>
                  <a:srgbClr val="F0B54B"/>
                </a:solidFill>
                <a:latin typeface="Montserrat"/>
              </a:rPr>
              <a:t>1 Cor. 3:1–9; 1 Cor. 3:16–17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5800" y="5897880"/>
            <a:ext cx="6035040" cy="20116"/>
          </a:xfrm>
          <a:prstGeom prst="rect">
            <a:avLst/>
          </a:prstGeom>
          <a:solidFill>
            <a:srgbClr val="B9802B"/>
          </a:solidFill>
          <a:ln>
            <a:solidFill>
              <a:srgbClr val="B980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61320" y="329184"/>
            <a:ext cx="36576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00" b="0" i="0">
                <a:solidFill>
                  <a:srgbClr val="D6C9B4"/>
                </a:solidFill>
                <a:latin typeface="Montserrat"/>
              </a:rPr>
              <a:t>05</a:t>
            </a:r>
          </a:p>
        </p:txBody>
      </p:sp>
      <p:sp>
        <p:nvSpPr>
          <p:cNvPr id="4" name="Rectangle 3"/>
          <p:cNvSpPr/>
          <p:nvPr/>
        </p:nvSpPr>
        <p:spPr>
          <a:xfrm>
            <a:off x="10899648" y="411480"/>
            <a:ext cx="411480" cy="9144"/>
          </a:xfrm>
          <a:prstGeom prst="rect">
            <a:avLst/>
          </a:prstGeom>
          <a:solidFill>
            <a:srgbClr val="B9802B"/>
          </a:solidFill>
          <a:ln>
            <a:solidFill>
              <a:srgbClr val="B980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6446520"/>
            <a:ext cx="384048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680" b="0" i="0">
                <a:solidFill>
                  <a:srgbClr val="D6C9B4"/>
                </a:solidFill>
                <a:latin typeface="Montserrat"/>
              </a:rPr>
              <a:t>Lección 3 · Unidad en Cristo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40080"/>
            <a:ext cx="4937760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5F1E8"/>
                </a:solidFill>
                <a:latin typeface="Georgia"/>
              </a:rPr>
              <a:t>El servicio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1078992"/>
            <a:ext cx="384048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D6C9B4"/>
                </a:solidFill>
                <a:latin typeface="Aptos"/>
              </a:rPr>
              <a:t>Resumen puntual de la lección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1600200"/>
            <a:ext cx="1115568" cy="256032"/>
          </a:xfrm>
          <a:prstGeom prst="rect">
            <a:avLst/>
          </a:prstGeom>
          <a:solidFill>
            <a:srgbClr val="C98B2D"/>
          </a:solidFill>
          <a:ln>
            <a:solidFill>
              <a:srgbClr val="C98B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85800" y="1589716"/>
            <a:ext cx="1042416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b="1" i="0" dirty="0">
                <a:solidFill>
                  <a:srgbClr val="191410"/>
                </a:solidFill>
                <a:latin typeface="Montserrat"/>
              </a:rPr>
              <a:t>PARTE 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331720"/>
            <a:ext cx="292608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100" b="1" i="0">
                <a:solidFill>
                  <a:srgbClr val="F0B54B"/>
                </a:solidFill>
                <a:latin typeface="Georgia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34440" y="2313432"/>
            <a:ext cx="6126480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b="0" i="0">
                <a:solidFill>
                  <a:srgbClr val="F5F1E8"/>
                </a:solidFill>
                <a:latin typeface="Aptos"/>
              </a:rPr>
              <a:t>El liderazgo cristiano debe expresar el pensar de Cristo: humildad, servicio y muerte al egoísmo.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880360"/>
            <a:ext cx="4114800" cy="1463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30" b="1" i="0">
                <a:solidFill>
                  <a:srgbClr val="F0B54B"/>
                </a:solidFill>
                <a:latin typeface="Montserrat"/>
              </a:rPr>
              <a:t>1 Cor. 2:16; Fil. 2:5–8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3566160"/>
            <a:ext cx="292608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100" b="1" i="0">
                <a:solidFill>
                  <a:srgbClr val="F0B54B"/>
                </a:solidFill>
                <a:latin typeface="Georgia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34440" y="3547872"/>
            <a:ext cx="6126480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b="0" i="0">
                <a:solidFill>
                  <a:srgbClr val="F5F1E8"/>
                </a:solidFill>
                <a:latin typeface="Aptos"/>
              </a:rPr>
              <a:t>El verdadero ministerio refleja la cruz: fidelidad, entrega y disposición a sufrir por Cristo.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34440" y="4114800"/>
            <a:ext cx="4114800" cy="1463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30" b="1" i="0">
                <a:solidFill>
                  <a:srgbClr val="F0B54B"/>
                </a:solidFill>
                <a:latin typeface="Montserrat"/>
              </a:rPr>
              <a:t>1 Cor. 4:1–13; 2 Cor. 11:23–28; Col. 1:24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5800" y="5897880"/>
            <a:ext cx="6035040" cy="20116"/>
          </a:xfrm>
          <a:prstGeom prst="rect">
            <a:avLst/>
          </a:prstGeom>
          <a:solidFill>
            <a:srgbClr val="B9802B"/>
          </a:solidFill>
          <a:ln>
            <a:solidFill>
              <a:srgbClr val="B980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bg3.jpg">
            <a:extLst>
              <a:ext uri="{FF2B5EF4-FFF2-40B4-BE49-F238E27FC236}">
                <a16:creationId xmlns:a16="http://schemas.microsoft.com/office/drawing/2014/main" id="{4B3F954F-EBB6-C7F4-B40A-4577FAFBF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61320" y="329184"/>
            <a:ext cx="36576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00" b="0" i="0">
                <a:solidFill>
                  <a:srgbClr val="D6C9B4"/>
                </a:solidFill>
                <a:latin typeface="Montserrat"/>
              </a:rPr>
              <a:t>06</a:t>
            </a:r>
          </a:p>
        </p:txBody>
      </p:sp>
      <p:sp>
        <p:nvSpPr>
          <p:cNvPr id="4" name="Rectangle 3"/>
          <p:cNvSpPr/>
          <p:nvPr/>
        </p:nvSpPr>
        <p:spPr>
          <a:xfrm>
            <a:off x="10899648" y="411480"/>
            <a:ext cx="411480" cy="9144"/>
          </a:xfrm>
          <a:prstGeom prst="rect">
            <a:avLst/>
          </a:prstGeom>
          <a:solidFill>
            <a:srgbClr val="B9802B"/>
          </a:solidFill>
          <a:ln>
            <a:solidFill>
              <a:srgbClr val="B980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6446520"/>
            <a:ext cx="384048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680" b="0" i="0">
                <a:solidFill>
                  <a:srgbClr val="D6C9B4"/>
                </a:solidFill>
                <a:latin typeface="Montserrat"/>
              </a:rPr>
              <a:t>Lección 3 · Unidad en Cristo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85800"/>
            <a:ext cx="475488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800" b="1" i="0">
                <a:solidFill>
                  <a:srgbClr val="F5F1E8"/>
                </a:solidFill>
                <a:latin typeface="Georgia"/>
              </a:rPr>
              <a:t>Preguntas de reflexión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1097280"/>
            <a:ext cx="475488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>
                <a:solidFill>
                  <a:srgbClr val="D6C9B4"/>
                </a:solidFill>
                <a:latin typeface="Aptos"/>
              </a:rPr>
              <a:t>Para llevar la lección a la vida de la iglesia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148840"/>
            <a:ext cx="3200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 i="0">
                <a:solidFill>
                  <a:srgbClr val="F0B54B"/>
                </a:solidFill>
                <a:latin typeface="Georgia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25880" y="2167128"/>
            <a:ext cx="7498079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 i="0">
                <a:solidFill>
                  <a:srgbClr val="F5F1E8"/>
                </a:solidFill>
                <a:latin typeface="Aptos"/>
              </a:rPr>
              <a:t>¿Estoy contribuyendo a la unidad de la iglesia o alimentando preferencias, grupos o comparaciones?</a:t>
            </a:r>
          </a:p>
        </p:txBody>
      </p:sp>
      <p:sp>
        <p:nvSpPr>
          <p:cNvPr id="10" name="Rectangle 9"/>
          <p:cNvSpPr/>
          <p:nvPr/>
        </p:nvSpPr>
        <p:spPr>
          <a:xfrm>
            <a:off x="1325880" y="2880360"/>
            <a:ext cx="7132320" cy="20116"/>
          </a:xfrm>
          <a:prstGeom prst="rect">
            <a:avLst/>
          </a:prstGeom>
          <a:solidFill>
            <a:srgbClr val="B9802B"/>
          </a:solidFill>
          <a:ln>
            <a:solidFill>
              <a:srgbClr val="B980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22960" y="3657600"/>
            <a:ext cx="3200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 i="0">
                <a:solidFill>
                  <a:srgbClr val="F0B54B"/>
                </a:solidFill>
                <a:latin typeface="Georgia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25880" y="3675887"/>
            <a:ext cx="7498079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 i="0">
                <a:solidFill>
                  <a:srgbClr val="F5F1E8"/>
                </a:solidFill>
                <a:latin typeface="Aptos"/>
              </a:rPr>
              <a:t>¿Mi servicio refleja la humildad de Cristo o busca reconocimiento y control?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325880" y="4389120"/>
            <a:ext cx="7132320" cy="20116"/>
          </a:xfrm>
          <a:prstGeom prst="rect">
            <a:avLst/>
          </a:prstGeom>
          <a:solidFill>
            <a:srgbClr val="B9802B"/>
          </a:solidFill>
          <a:ln>
            <a:solidFill>
              <a:srgbClr val="B980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325880" y="5532120"/>
            <a:ext cx="530352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20" b="1" i="0">
                <a:solidFill>
                  <a:srgbClr val="F0B54B"/>
                </a:solidFill>
                <a:latin typeface="Montserrat"/>
              </a:rPr>
              <a:t>Textos guía: 1 Cor. 1:10; 1 Cor. 3:1–4; Fil. 2:5–8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433</Words>
  <Application>Microsoft Macintosh PowerPoint</Application>
  <PresentationFormat>Widescreen</PresentationFormat>
  <Paragraphs>67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Arial</vt:lpstr>
      <vt:lpstr>Calibri</vt:lpstr>
      <vt:lpstr>Georgia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NT - Oscar Mendoza</cp:lastModifiedBy>
  <cp:revision>13</cp:revision>
  <dcterms:created xsi:type="dcterms:W3CDTF">2013-01-27T09:14:16Z</dcterms:created>
  <dcterms:modified xsi:type="dcterms:W3CDTF">2026-07-14T14:38:50Z</dcterms:modified>
  <cp:category/>
</cp:coreProperties>
</file>