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61" r:id="rId3"/>
    <p:sldId id="257" r:id="rId4"/>
    <p:sldId id="258" r:id="rId5"/>
    <p:sldId id="259" r:id="rId6"/>
    <p:sldId id="260" r:id="rId7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23" d="100"/>
          <a:sy n="123" d="100"/>
        </p:scale>
        <p:origin x="24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73693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9080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cinematic_moody_nighttime_early_dusk_scene_of_a_batch_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347472" y="310896"/>
            <a:ext cx="5989320" cy="5715000"/>
          </a:xfrm>
          <a:prstGeom prst="roundRect">
            <a:avLst>
              <a:gd name="adj" fmla="val 800"/>
            </a:avLst>
          </a:prstGeom>
          <a:solidFill>
            <a:srgbClr val="000000">
              <a:alpha val="87000"/>
            </a:srgbClr>
          </a:solidFill>
          <a:ln w="6350">
            <a:solidFill>
              <a:srgbClr val="D6A85A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n-PE"/>
          </a:p>
        </p:txBody>
      </p:sp>
      <p:sp>
        <p:nvSpPr>
          <p:cNvPr id="5" name="Text 2"/>
          <p:cNvSpPr/>
          <p:nvPr/>
        </p:nvSpPr>
        <p:spPr>
          <a:xfrm>
            <a:off x="676656" y="960120"/>
            <a:ext cx="5577840" cy="10058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3600" b="1" dirty="0">
                <a:solidFill>
                  <a:srgbClr val="F7F1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 pecado en la iglesia</a:t>
            </a:r>
            <a:endParaRPr lang="en-US" sz="3600" dirty="0"/>
          </a:p>
        </p:txBody>
      </p:sp>
      <p:sp>
        <p:nvSpPr>
          <p:cNvPr id="6" name="Shape 3"/>
          <p:cNvSpPr/>
          <p:nvPr/>
        </p:nvSpPr>
        <p:spPr>
          <a:xfrm>
            <a:off x="713232" y="2084832"/>
            <a:ext cx="3657600" cy="0"/>
          </a:xfrm>
          <a:prstGeom prst="line">
            <a:avLst/>
          </a:prstGeom>
          <a:noFill/>
          <a:ln w="13970">
            <a:solidFill>
              <a:srgbClr val="D6A85A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PE"/>
          </a:p>
        </p:txBody>
      </p:sp>
      <p:sp>
        <p:nvSpPr>
          <p:cNvPr id="7" name="Text 4"/>
          <p:cNvSpPr/>
          <p:nvPr/>
        </p:nvSpPr>
        <p:spPr>
          <a:xfrm>
            <a:off x="713232" y="2258568"/>
            <a:ext cx="5303520" cy="51206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D6C8B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Lección 4 · Para el 25 de julio de 2026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749808" y="2999232"/>
            <a:ext cx="5257800" cy="7132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F7F1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 llamado a vivir una fe coherente, disciplinada por amor y santificada en Cristo.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749808" y="4315968"/>
            <a:ext cx="4956048" cy="7315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/>
          </a:bodyPr>
          <a:lstStyle/>
          <a:p>
            <a:pPr marL="0" indent="0">
              <a:buNone/>
            </a:pPr>
            <a:r>
              <a:rPr lang="en-US" sz="1800" i="1" dirty="0">
                <a:solidFill>
                  <a:srgbClr val="F1D08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“Glorifiquen a Dios en su cuerpo y en su espíritu”</a:t>
            </a:r>
            <a:endParaRPr lang="en-US" sz="1800" dirty="0"/>
          </a:p>
          <a:p>
            <a:pPr marL="0" indent="0">
              <a:buNone/>
            </a:pPr>
            <a:r>
              <a:rPr lang="en-US" sz="1800" i="1" dirty="0">
                <a:solidFill>
                  <a:srgbClr val="F1D08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 Corintios 6:19–20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685800" y="6364224"/>
            <a:ext cx="5029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B7A58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Lección 4 · El pecado en la iglesia</a:t>
            </a:r>
            <a:endParaRPr lang="en-US" sz="850" dirty="0"/>
          </a:p>
        </p:txBody>
      </p:sp>
      <p:sp>
        <p:nvSpPr>
          <p:cNvPr id="11" name="Text 8"/>
          <p:cNvSpPr/>
          <p:nvPr/>
        </p:nvSpPr>
        <p:spPr>
          <a:xfrm>
            <a:off x="8229600" y="6318504"/>
            <a:ext cx="3291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B7A58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Págs. 38–42</a:t>
            </a:r>
            <a:endParaRPr lang="en-US" sz="8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9080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0" descr="/mnt/data/a_wide_cinematic_interior_scene_of_an_ancient_med_batch_1.png">
            <a:extLst>
              <a:ext uri="{FF2B5EF4-FFF2-40B4-BE49-F238E27FC236}">
                <a16:creationId xmlns:a16="http://schemas.microsoft.com/office/drawing/2014/main" id="{93B36FEB-886F-5BE1-11E0-82B03302DC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347472" y="310896"/>
            <a:ext cx="5989320" cy="5715000"/>
          </a:xfrm>
          <a:prstGeom prst="roundRect">
            <a:avLst>
              <a:gd name="adj" fmla="val 800"/>
            </a:avLst>
          </a:prstGeom>
          <a:solidFill>
            <a:srgbClr val="000000">
              <a:alpha val="87000"/>
            </a:srgbClr>
          </a:solidFill>
          <a:ln w="6350">
            <a:solidFill>
              <a:srgbClr val="D6A85A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n-PE"/>
          </a:p>
        </p:txBody>
      </p:sp>
      <p:sp>
        <p:nvSpPr>
          <p:cNvPr id="4" name="Text 1"/>
          <p:cNvSpPr/>
          <p:nvPr/>
        </p:nvSpPr>
        <p:spPr>
          <a:xfrm>
            <a:off x="713232" y="566928"/>
            <a:ext cx="4480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D6A8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PROPÓSITO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76656" y="960120"/>
            <a:ext cx="5577840" cy="10058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3600" b="1" dirty="0">
                <a:solidFill>
                  <a:srgbClr val="F7F1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Vivir para Dios</a:t>
            </a:r>
            <a:endParaRPr lang="en-US" sz="3600" dirty="0"/>
          </a:p>
        </p:txBody>
      </p:sp>
      <p:sp>
        <p:nvSpPr>
          <p:cNvPr id="6" name="Shape 3"/>
          <p:cNvSpPr/>
          <p:nvPr/>
        </p:nvSpPr>
        <p:spPr>
          <a:xfrm>
            <a:off x="713232" y="2084832"/>
            <a:ext cx="3657600" cy="0"/>
          </a:xfrm>
          <a:prstGeom prst="line">
            <a:avLst/>
          </a:prstGeom>
          <a:noFill/>
          <a:ln w="13970">
            <a:solidFill>
              <a:srgbClr val="D6A85A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PE"/>
          </a:p>
        </p:txBody>
      </p:sp>
      <p:sp>
        <p:nvSpPr>
          <p:cNvPr id="8" name="Text 5"/>
          <p:cNvSpPr/>
          <p:nvPr/>
        </p:nvSpPr>
        <p:spPr>
          <a:xfrm>
            <a:off x="768096" y="2907792"/>
            <a:ext cx="5230368" cy="9601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F7F1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Llamar a la iglesia a rechazar el pecado y vivir </a:t>
            </a:r>
            <a:r>
              <a:rPr lang="en-US" sz="2700" b="1" dirty="0" err="1">
                <a:solidFill>
                  <a:srgbClr val="F7F1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</a:t>
            </a:r>
            <a:r>
              <a:rPr lang="en-US" sz="2700" b="1" dirty="0">
                <a:solidFill>
                  <a:srgbClr val="F7F1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2700" b="1" dirty="0" err="1">
                <a:solidFill>
                  <a:srgbClr val="F7F1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santidad</a:t>
            </a:r>
            <a:r>
              <a:rPr lang="en-US" sz="2700" b="1" dirty="0">
                <a:solidFill>
                  <a:srgbClr val="F7F1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.</a:t>
            </a:r>
            <a:endParaRPr lang="en-US" sz="2700" dirty="0"/>
          </a:p>
        </p:txBody>
      </p:sp>
      <p:sp>
        <p:nvSpPr>
          <p:cNvPr id="9" name="Text 6"/>
          <p:cNvSpPr/>
          <p:nvPr/>
        </p:nvSpPr>
        <p:spPr>
          <a:xfrm>
            <a:off x="786384" y="4224528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1D0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Base bíblica: 1 Corintios 6:19–20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685800" y="6364224"/>
            <a:ext cx="5029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B7A58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Lección 4 · El pecado en la iglesia</a:t>
            </a:r>
            <a:endParaRPr lang="en-US" sz="850" dirty="0"/>
          </a:p>
        </p:txBody>
      </p:sp>
      <p:sp>
        <p:nvSpPr>
          <p:cNvPr id="11" name="Text 8"/>
          <p:cNvSpPr/>
          <p:nvPr/>
        </p:nvSpPr>
        <p:spPr>
          <a:xfrm>
            <a:off x="8229600" y="6318504"/>
            <a:ext cx="3291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B7A58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Págs. 38–42</a:t>
            </a:r>
            <a:endParaRPr lang="en-US" sz="8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9080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wide_cinematic_interior_scene_of_an_ancient_med_batch_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347472" y="310896"/>
            <a:ext cx="5989320" cy="5715000"/>
          </a:xfrm>
          <a:prstGeom prst="roundRect">
            <a:avLst>
              <a:gd name="adj" fmla="val 800"/>
            </a:avLst>
          </a:prstGeom>
          <a:solidFill>
            <a:srgbClr val="000000">
              <a:alpha val="87000"/>
            </a:srgbClr>
          </a:solidFill>
          <a:ln w="6350">
            <a:solidFill>
              <a:srgbClr val="D6A85A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n-PE"/>
          </a:p>
        </p:txBody>
      </p:sp>
      <p:sp>
        <p:nvSpPr>
          <p:cNvPr id="4" name="Text 1"/>
          <p:cNvSpPr/>
          <p:nvPr/>
        </p:nvSpPr>
        <p:spPr>
          <a:xfrm>
            <a:off x="713232" y="594360"/>
            <a:ext cx="1234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D6A8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PARTE 1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713232" y="941832"/>
            <a:ext cx="5257800" cy="6400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3100" b="1" dirty="0">
                <a:solidFill>
                  <a:srgbClr val="F7F1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Fe coherente</a:t>
            </a:r>
            <a:endParaRPr lang="en-US" sz="3100" dirty="0"/>
          </a:p>
        </p:txBody>
      </p:sp>
      <p:sp>
        <p:nvSpPr>
          <p:cNvPr id="6" name="Shape 3"/>
          <p:cNvSpPr/>
          <p:nvPr/>
        </p:nvSpPr>
        <p:spPr>
          <a:xfrm>
            <a:off x="713232" y="1719072"/>
            <a:ext cx="3337560" cy="0"/>
          </a:xfrm>
          <a:prstGeom prst="line">
            <a:avLst/>
          </a:prstGeom>
          <a:noFill/>
          <a:ln w="13970">
            <a:solidFill>
              <a:srgbClr val="D6A85A">
                <a:alpha val="92000"/>
              </a:srgbClr>
            </a:solidFill>
            <a:prstDash val="solid"/>
          </a:ln>
        </p:spPr>
        <p:txBody>
          <a:bodyPr/>
          <a:lstStyle/>
          <a:p>
            <a:endParaRPr lang="en-PE"/>
          </a:p>
        </p:txBody>
      </p:sp>
      <p:sp>
        <p:nvSpPr>
          <p:cNvPr id="7" name="Text 4"/>
          <p:cNvSpPr/>
          <p:nvPr/>
        </p:nvSpPr>
        <p:spPr>
          <a:xfrm>
            <a:off x="777240" y="2103120"/>
            <a:ext cx="228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D6A85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•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1078992" y="2084832"/>
            <a:ext cx="5084064" cy="8412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950" dirty="0">
                <a:solidFill>
                  <a:srgbClr val="F7F1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 iglesia no puede confesar a Cristo y tolerar prácticas que contradicen abiertamente la voluntad de Dios (1 Cor. 5:1–2; Lev. 18:7–8).</a:t>
            </a:r>
            <a:endParaRPr lang="en-US" sz="1950" dirty="0"/>
          </a:p>
        </p:txBody>
      </p:sp>
      <p:sp>
        <p:nvSpPr>
          <p:cNvPr id="9" name="Text 6"/>
          <p:cNvSpPr/>
          <p:nvPr/>
        </p:nvSpPr>
        <p:spPr>
          <a:xfrm>
            <a:off x="777240" y="3182112"/>
            <a:ext cx="228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D6A85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•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1078992" y="3163824"/>
            <a:ext cx="5084064" cy="8412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950" dirty="0">
                <a:solidFill>
                  <a:srgbClr val="F7F1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Pablo confronta el orgullo permisivo porque el pecado aceptado termina dañando a toda la comunidad de fe (1 Cor. 5:6–7).</a:t>
            </a:r>
            <a:endParaRPr lang="en-US" sz="1950" dirty="0"/>
          </a:p>
        </p:txBody>
      </p:sp>
      <p:sp>
        <p:nvSpPr>
          <p:cNvPr id="11" name="Shape 8"/>
          <p:cNvSpPr/>
          <p:nvPr/>
        </p:nvSpPr>
        <p:spPr>
          <a:xfrm>
            <a:off x="8732520" y="5376672"/>
            <a:ext cx="2423160" cy="420624"/>
          </a:xfrm>
          <a:prstGeom prst="rect">
            <a:avLst/>
          </a:prstGeom>
          <a:solidFill>
            <a:srgbClr val="000000">
              <a:alpha val="65000"/>
            </a:srgbClr>
          </a:solidFill>
          <a:ln w="12700">
            <a:solidFill>
              <a:srgbClr val="D6A85A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en-PE"/>
          </a:p>
        </p:txBody>
      </p:sp>
      <p:sp>
        <p:nvSpPr>
          <p:cNvPr id="12" name="Text 9"/>
          <p:cNvSpPr/>
          <p:nvPr/>
        </p:nvSpPr>
        <p:spPr>
          <a:xfrm>
            <a:off x="8887968" y="5504688"/>
            <a:ext cx="2103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20" b="1" dirty="0">
                <a:solidFill>
                  <a:srgbClr val="F1D0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Págs. 38–39</a:t>
            </a:r>
            <a:endParaRPr lang="en-US" sz="920" dirty="0"/>
          </a:p>
        </p:txBody>
      </p:sp>
      <p:sp>
        <p:nvSpPr>
          <p:cNvPr id="13" name="Text 10"/>
          <p:cNvSpPr/>
          <p:nvPr/>
        </p:nvSpPr>
        <p:spPr>
          <a:xfrm>
            <a:off x="685800" y="6364224"/>
            <a:ext cx="5029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B7A58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Lección 4 · El pecado en la iglesia</a:t>
            </a:r>
            <a:endParaRPr lang="en-US" sz="850" dirty="0"/>
          </a:p>
        </p:txBody>
      </p:sp>
      <p:sp>
        <p:nvSpPr>
          <p:cNvPr id="14" name="Text 11"/>
          <p:cNvSpPr/>
          <p:nvPr/>
        </p:nvSpPr>
        <p:spPr>
          <a:xfrm>
            <a:off x="8229600" y="6318504"/>
            <a:ext cx="3291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B7A58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Págs. 38–39</a:t>
            </a:r>
            <a:endParaRPr lang="en-US" sz="8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9080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0" descr="/mnt/data/a_wide_cinematic_interior_scene_of_an_ancient_med_batch_1.png">
            <a:extLst>
              <a:ext uri="{FF2B5EF4-FFF2-40B4-BE49-F238E27FC236}">
                <a16:creationId xmlns:a16="http://schemas.microsoft.com/office/drawing/2014/main" id="{99D85BCE-37D9-90D1-1385-A19E82E5CE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347472" y="310896"/>
            <a:ext cx="5989320" cy="5715000"/>
          </a:xfrm>
          <a:prstGeom prst="roundRect">
            <a:avLst>
              <a:gd name="adj" fmla="val 800"/>
            </a:avLst>
          </a:prstGeom>
          <a:solidFill>
            <a:srgbClr val="000000">
              <a:alpha val="87000"/>
            </a:srgbClr>
          </a:solidFill>
          <a:ln w="6350">
            <a:solidFill>
              <a:srgbClr val="D6A85A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n-PE"/>
          </a:p>
        </p:txBody>
      </p:sp>
      <p:sp>
        <p:nvSpPr>
          <p:cNvPr id="4" name="Text 1"/>
          <p:cNvSpPr/>
          <p:nvPr/>
        </p:nvSpPr>
        <p:spPr>
          <a:xfrm>
            <a:off x="713232" y="594360"/>
            <a:ext cx="1234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D6A8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PARTE 2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713232" y="941832"/>
            <a:ext cx="5257800" cy="6400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3100" b="1" dirty="0">
                <a:solidFill>
                  <a:srgbClr val="F7F1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Restaurar con amor</a:t>
            </a:r>
            <a:endParaRPr lang="en-US" sz="3100" dirty="0"/>
          </a:p>
        </p:txBody>
      </p:sp>
      <p:sp>
        <p:nvSpPr>
          <p:cNvPr id="6" name="Shape 3"/>
          <p:cNvSpPr/>
          <p:nvPr/>
        </p:nvSpPr>
        <p:spPr>
          <a:xfrm>
            <a:off x="713232" y="1719072"/>
            <a:ext cx="3337560" cy="0"/>
          </a:xfrm>
          <a:prstGeom prst="line">
            <a:avLst/>
          </a:prstGeom>
          <a:noFill/>
          <a:ln w="13970">
            <a:solidFill>
              <a:srgbClr val="D6A85A">
                <a:alpha val="92000"/>
              </a:srgbClr>
            </a:solidFill>
            <a:prstDash val="solid"/>
          </a:ln>
        </p:spPr>
        <p:txBody>
          <a:bodyPr/>
          <a:lstStyle/>
          <a:p>
            <a:endParaRPr lang="en-PE"/>
          </a:p>
        </p:txBody>
      </p:sp>
      <p:sp>
        <p:nvSpPr>
          <p:cNvPr id="7" name="Text 4"/>
          <p:cNvSpPr/>
          <p:nvPr/>
        </p:nvSpPr>
        <p:spPr>
          <a:xfrm>
            <a:off x="777240" y="2103120"/>
            <a:ext cx="228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D6A85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•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1078992" y="2084832"/>
            <a:ext cx="5084064" cy="8412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950" dirty="0">
                <a:solidFill>
                  <a:srgbClr val="F7F1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 disciplina eclesiástica no busca destruir, sino despertar al pecador y conducirlo a la salvación (1 Cor. 5:5; 2 Cor. 2:5–10).</a:t>
            </a:r>
            <a:endParaRPr lang="en-US" sz="1950" dirty="0"/>
          </a:p>
        </p:txBody>
      </p:sp>
      <p:sp>
        <p:nvSpPr>
          <p:cNvPr id="9" name="Text 6"/>
          <p:cNvSpPr/>
          <p:nvPr/>
        </p:nvSpPr>
        <p:spPr>
          <a:xfrm>
            <a:off x="777240" y="3182112"/>
            <a:ext cx="228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D6A85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•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1078992" y="3163824"/>
            <a:ext cx="5084064" cy="8412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950" dirty="0">
                <a:solidFill>
                  <a:srgbClr val="F7F1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 iglesia debe resolver sus conflictos con criterios espirituales, cuidando su testimonio ante el mundo (1 Cor. 6:1–7).</a:t>
            </a:r>
            <a:endParaRPr lang="en-US" sz="1950" dirty="0"/>
          </a:p>
        </p:txBody>
      </p:sp>
      <p:sp>
        <p:nvSpPr>
          <p:cNvPr id="11" name="Shape 8"/>
          <p:cNvSpPr/>
          <p:nvPr/>
        </p:nvSpPr>
        <p:spPr>
          <a:xfrm>
            <a:off x="8732520" y="5376672"/>
            <a:ext cx="2423160" cy="420624"/>
          </a:xfrm>
          <a:prstGeom prst="rect">
            <a:avLst/>
          </a:prstGeom>
          <a:solidFill>
            <a:srgbClr val="000000">
              <a:alpha val="65000"/>
            </a:srgbClr>
          </a:solidFill>
          <a:ln w="12700">
            <a:solidFill>
              <a:srgbClr val="D6A85A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en-PE"/>
          </a:p>
        </p:txBody>
      </p:sp>
      <p:sp>
        <p:nvSpPr>
          <p:cNvPr id="12" name="Text 9"/>
          <p:cNvSpPr/>
          <p:nvPr/>
        </p:nvSpPr>
        <p:spPr>
          <a:xfrm>
            <a:off x="8887968" y="5504688"/>
            <a:ext cx="2103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20" b="1" dirty="0">
                <a:solidFill>
                  <a:srgbClr val="F1D0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Págs. 40–41</a:t>
            </a:r>
            <a:endParaRPr lang="en-US" sz="920" dirty="0"/>
          </a:p>
        </p:txBody>
      </p:sp>
      <p:sp>
        <p:nvSpPr>
          <p:cNvPr id="13" name="Text 10"/>
          <p:cNvSpPr/>
          <p:nvPr/>
        </p:nvSpPr>
        <p:spPr>
          <a:xfrm>
            <a:off x="685800" y="6364224"/>
            <a:ext cx="5029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B7A58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Lección 4 · El pecado en la iglesia</a:t>
            </a:r>
            <a:endParaRPr lang="en-US" sz="850" dirty="0"/>
          </a:p>
        </p:txBody>
      </p:sp>
      <p:sp>
        <p:nvSpPr>
          <p:cNvPr id="14" name="Text 11"/>
          <p:cNvSpPr/>
          <p:nvPr/>
        </p:nvSpPr>
        <p:spPr>
          <a:xfrm>
            <a:off x="8229600" y="6318504"/>
            <a:ext cx="3291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B7A58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Págs. 40–41</a:t>
            </a:r>
            <a:endParaRPr lang="en-US" sz="8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9080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0" descr="/mnt/data/a_wide_cinematic_interior_scene_of_an_ancient_med_batch_1.png">
            <a:extLst>
              <a:ext uri="{FF2B5EF4-FFF2-40B4-BE49-F238E27FC236}">
                <a16:creationId xmlns:a16="http://schemas.microsoft.com/office/drawing/2014/main" id="{07745FCF-267D-DB33-ADA1-95E4D52FFE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347472" y="310896"/>
            <a:ext cx="5989320" cy="5715000"/>
          </a:xfrm>
          <a:prstGeom prst="roundRect">
            <a:avLst>
              <a:gd name="adj" fmla="val 800"/>
            </a:avLst>
          </a:prstGeom>
          <a:solidFill>
            <a:srgbClr val="000000">
              <a:alpha val="87000"/>
            </a:srgbClr>
          </a:solidFill>
          <a:ln w="6350">
            <a:solidFill>
              <a:srgbClr val="D6A85A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n-PE"/>
          </a:p>
        </p:txBody>
      </p:sp>
      <p:sp>
        <p:nvSpPr>
          <p:cNvPr id="4" name="Text 1"/>
          <p:cNvSpPr/>
          <p:nvPr/>
        </p:nvSpPr>
        <p:spPr>
          <a:xfrm>
            <a:off x="713232" y="594360"/>
            <a:ext cx="1234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D6A8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PARTE 3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713232" y="941832"/>
            <a:ext cx="5257800" cy="6400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3100" b="1" dirty="0">
                <a:solidFill>
                  <a:srgbClr val="F7F1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Santidad del cuerpo</a:t>
            </a:r>
            <a:endParaRPr lang="en-US" sz="3100" dirty="0"/>
          </a:p>
        </p:txBody>
      </p:sp>
      <p:sp>
        <p:nvSpPr>
          <p:cNvPr id="6" name="Shape 3"/>
          <p:cNvSpPr/>
          <p:nvPr/>
        </p:nvSpPr>
        <p:spPr>
          <a:xfrm>
            <a:off x="713232" y="1719072"/>
            <a:ext cx="3337560" cy="0"/>
          </a:xfrm>
          <a:prstGeom prst="line">
            <a:avLst/>
          </a:prstGeom>
          <a:noFill/>
          <a:ln w="13970">
            <a:solidFill>
              <a:srgbClr val="D6A85A">
                <a:alpha val="92000"/>
              </a:srgbClr>
            </a:solidFill>
            <a:prstDash val="solid"/>
          </a:ln>
        </p:spPr>
        <p:txBody>
          <a:bodyPr/>
          <a:lstStyle/>
          <a:p>
            <a:endParaRPr lang="en-PE"/>
          </a:p>
        </p:txBody>
      </p:sp>
      <p:sp>
        <p:nvSpPr>
          <p:cNvPr id="7" name="Text 4"/>
          <p:cNvSpPr/>
          <p:nvPr/>
        </p:nvSpPr>
        <p:spPr>
          <a:xfrm>
            <a:off x="777240" y="2103120"/>
            <a:ext cx="228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D6A85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•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1078992" y="2084832"/>
            <a:ext cx="5084064" cy="8412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950" dirty="0">
                <a:solidFill>
                  <a:srgbClr val="F7F1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El creyente pertenece a Cristo; por eso debe huir de la inmoralidad y glorificar a Dios con su cuerpo (1 Cor. 6:18–20).</a:t>
            </a:r>
            <a:endParaRPr lang="en-US" sz="1950" dirty="0"/>
          </a:p>
        </p:txBody>
      </p:sp>
      <p:sp>
        <p:nvSpPr>
          <p:cNvPr id="9" name="Text 6"/>
          <p:cNvSpPr/>
          <p:nvPr/>
        </p:nvSpPr>
        <p:spPr>
          <a:xfrm>
            <a:off x="777240" y="3182112"/>
            <a:ext cx="228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D6A85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•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1078992" y="3163824"/>
            <a:ext cx="5084064" cy="8412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950" dirty="0">
                <a:solidFill>
                  <a:srgbClr val="F7F1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 santificación ordena la sexualidad según la voluntad de Dios, sea en el matrimonio o en la soltería (1 Tes. 4:3–8; 1 Cor. 7:1–9).</a:t>
            </a:r>
            <a:endParaRPr lang="en-US" sz="1950" dirty="0"/>
          </a:p>
        </p:txBody>
      </p:sp>
      <p:sp>
        <p:nvSpPr>
          <p:cNvPr id="11" name="Shape 8"/>
          <p:cNvSpPr/>
          <p:nvPr/>
        </p:nvSpPr>
        <p:spPr>
          <a:xfrm>
            <a:off x="8732520" y="5376672"/>
            <a:ext cx="2423160" cy="420624"/>
          </a:xfrm>
          <a:prstGeom prst="rect">
            <a:avLst/>
          </a:prstGeom>
          <a:solidFill>
            <a:srgbClr val="000000">
              <a:alpha val="65000"/>
            </a:srgbClr>
          </a:solidFill>
          <a:ln w="12700">
            <a:solidFill>
              <a:srgbClr val="D6A85A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en-PE"/>
          </a:p>
        </p:txBody>
      </p:sp>
      <p:sp>
        <p:nvSpPr>
          <p:cNvPr id="12" name="Text 9"/>
          <p:cNvSpPr/>
          <p:nvPr/>
        </p:nvSpPr>
        <p:spPr>
          <a:xfrm>
            <a:off x="8887968" y="5504688"/>
            <a:ext cx="2103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20" b="1" dirty="0">
                <a:solidFill>
                  <a:srgbClr val="F1D0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Págs. 41–42</a:t>
            </a:r>
            <a:endParaRPr lang="en-US" sz="920" dirty="0"/>
          </a:p>
        </p:txBody>
      </p:sp>
      <p:sp>
        <p:nvSpPr>
          <p:cNvPr id="13" name="Text 10"/>
          <p:cNvSpPr/>
          <p:nvPr/>
        </p:nvSpPr>
        <p:spPr>
          <a:xfrm>
            <a:off x="685800" y="6364224"/>
            <a:ext cx="5029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B7A58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Lección 4 · El pecado en la iglesia</a:t>
            </a:r>
            <a:endParaRPr lang="en-US" sz="850" dirty="0"/>
          </a:p>
        </p:txBody>
      </p:sp>
      <p:sp>
        <p:nvSpPr>
          <p:cNvPr id="14" name="Text 11"/>
          <p:cNvSpPr/>
          <p:nvPr/>
        </p:nvSpPr>
        <p:spPr>
          <a:xfrm>
            <a:off x="8229600" y="6318504"/>
            <a:ext cx="3291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B7A58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Págs. 41–42</a:t>
            </a:r>
            <a:endParaRPr lang="en-US" sz="8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9080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0" descr="/mnt/data/a_wide_cinematic_interior_scene_of_an_ancient_med_batch_1.png">
            <a:extLst>
              <a:ext uri="{FF2B5EF4-FFF2-40B4-BE49-F238E27FC236}">
                <a16:creationId xmlns:a16="http://schemas.microsoft.com/office/drawing/2014/main" id="{207B3128-337E-99FA-5703-557B3843E6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347472" y="310896"/>
            <a:ext cx="5989320" cy="5715000"/>
          </a:xfrm>
          <a:prstGeom prst="roundRect">
            <a:avLst>
              <a:gd name="adj" fmla="val 800"/>
            </a:avLst>
          </a:prstGeom>
          <a:solidFill>
            <a:srgbClr val="000000">
              <a:alpha val="87000"/>
            </a:srgbClr>
          </a:solidFill>
          <a:ln w="6350">
            <a:solidFill>
              <a:srgbClr val="D6A85A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n-PE"/>
          </a:p>
        </p:txBody>
      </p:sp>
      <p:sp>
        <p:nvSpPr>
          <p:cNvPr id="4" name="Text 1"/>
          <p:cNvSpPr/>
          <p:nvPr/>
        </p:nvSpPr>
        <p:spPr>
          <a:xfrm>
            <a:off x="713232" y="566928"/>
            <a:ext cx="4480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D6A8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PARA REFLEXIONAR</a:t>
            </a:r>
            <a:endParaRPr lang="en-US" sz="950" dirty="0"/>
          </a:p>
        </p:txBody>
      </p:sp>
      <p:sp>
        <p:nvSpPr>
          <p:cNvPr id="5" name="Text 2"/>
          <p:cNvSpPr/>
          <p:nvPr/>
        </p:nvSpPr>
        <p:spPr>
          <a:xfrm>
            <a:off x="676656" y="960120"/>
            <a:ext cx="5577840" cy="10058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3600" b="1" dirty="0">
                <a:solidFill>
                  <a:srgbClr val="F7F1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Preguntas de aplicación</a:t>
            </a:r>
            <a:endParaRPr lang="en-US" sz="3600" dirty="0"/>
          </a:p>
        </p:txBody>
      </p:sp>
      <p:sp>
        <p:nvSpPr>
          <p:cNvPr id="6" name="Shape 3"/>
          <p:cNvSpPr/>
          <p:nvPr/>
        </p:nvSpPr>
        <p:spPr>
          <a:xfrm>
            <a:off x="713232" y="2084832"/>
            <a:ext cx="3657600" cy="0"/>
          </a:xfrm>
          <a:prstGeom prst="line">
            <a:avLst/>
          </a:prstGeom>
          <a:noFill/>
          <a:ln w="13970">
            <a:solidFill>
              <a:srgbClr val="D6A85A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PE"/>
          </a:p>
        </p:txBody>
      </p:sp>
      <p:sp>
        <p:nvSpPr>
          <p:cNvPr id="7" name="Text 4"/>
          <p:cNvSpPr/>
          <p:nvPr/>
        </p:nvSpPr>
        <p:spPr>
          <a:xfrm>
            <a:off x="713232" y="2258568"/>
            <a:ext cx="5303520" cy="51206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D6C8B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Piense en la iglesia, la familia y la vida personal.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804672" y="297180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D6A85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1234440" y="2898648"/>
            <a:ext cx="4937760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85000" lnSpcReduction="10000"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F7F1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¿Qué pecados podríamos estar tolerando por comodidad, apariencia o falso concepto de amor?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804672" y="411480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D6A85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1234440" y="4041648"/>
            <a:ext cx="4937760" cy="7132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F7F1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¿Cómo puede la iglesia corregir con firmeza bíblica y, al mismo tiempo, reflejar el amor restaurador de Cristo?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685800" y="6364224"/>
            <a:ext cx="5029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B7A58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Lección 4 · El pecado en la iglesia</a:t>
            </a:r>
            <a:endParaRPr lang="en-US" sz="850" dirty="0"/>
          </a:p>
        </p:txBody>
      </p:sp>
      <p:sp>
        <p:nvSpPr>
          <p:cNvPr id="13" name="Text 10"/>
          <p:cNvSpPr/>
          <p:nvPr/>
        </p:nvSpPr>
        <p:spPr>
          <a:xfrm>
            <a:off x="8229600" y="6318504"/>
            <a:ext cx="3291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B7A58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Págs. 38–42</a:t>
            </a:r>
            <a:endParaRPr lang="en-US" sz="8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Georg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382</Words>
  <Application>Microsoft Macintosh PowerPoint</Application>
  <PresentationFormat>Widescreen</PresentationFormat>
  <Paragraphs>55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Aptos</vt:lpstr>
      <vt:lpstr>Arial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OpenAI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 pecado en la iglesia</dc:title>
  <dc:subject>Bosquejo Lección 4 - El pecado en la iglesia</dc:subject>
  <dc:creator>OpenAI</dc:creator>
  <cp:lastModifiedBy>NT - Oscar Mendoza</cp:lastModifiedBy>
  <cp:revision>7</cp:revision>
  <dcterms:created xsi:type="dcterms:W3CDTF">2026-06-26T15:31:51Z</dcterms:created>
  <dcterms:modified xsi:type="dcterms:W3CDTF">2026-07-19T03:35:18Z</dcterms:modified>
</cp:coreProperties>
</file>