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61" r:id="rId3"/>
    <p:sldId id="257" r:id="rId4"/>
    <p:sldId id="258" r:id="rId5"/>
    <p:sldId id="259" r:id="rId6"/>
    <p:sldId id="260" r:id="rId7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23" d="100"/>
          <a:sy n="123" d="100"/>
        </p:scale>
        <p:origin x="24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09366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9080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inematic_moody_interior_scene_of_a_rustic_anc_batch_1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62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PE"/>
          </a:p>
        </p:txBody>
      </p:sp>
      <p:sp>
        <p:nvSpPr>
          <p:cNvPr id="4" name="Shape 1"/>
          <p:cNvSpPr/>
          <p:nvPr/>
        </p:nvSpPr>
        <p:spPr>
          <a:xfrm>
            <a:off x="347472" y="310896"/>
            <a:ext cx="5989320" cy="5715000"/>
          </a:xfrm>
          <a:prstGeom prst="roundRect">
            <a:avLst>
              <a:gd name="adj" fmla="val 800"/>
            </a:avLst>
          </a:prstGeom>
          <a:solidFill>
            <a:srgbClr val="000000">
              <a:alpha val="87000"/>
            </a:srgbClr>
          </a:solidFill>
          <a:ln w="6350">
            <a:solidFill>
              <a:srgbClr val="D6A85A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n-PE"/>
          </a:p>
        </p:txBody>
      </p:sp>
      <p:sp>
        <p:nvSpPr>
          <p:cNvPr id="6" name="Text 3"/>
          <p:cNvSpPr/>
          <p:nvPr/>
        </p:nvSpPr>
        <p:spPr>
          <a:xfrm>
            <a:off x="676656" y="896112"/>
            <a:ext cx="5577840" cy="11887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3150" b="1" dirty="0">
                <a:solidFill>
                  <a:srgbClr val="F7F1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El ministerio cristiano auténtico</a:t>
            </a:r>
            <a:endParaRPr lang="en-US" sz="3150" dirty="0"/>
          </a:p>
        </p:txBody>
      </p:sp>
      <p:sp>
        <p:nvSpPr>
          <p:cNvPr id="7" name="Shape 4"/>
          <p:cNvSpPr/>
          <p:nvPr/>
        </p:nvSpPr>
        <p:spPr>
          <a:xfrm>
            <a:off x="713232" y="2194560"/>
            <a:ext cx="3657600" cy="0"/>
          </a:xfrm>
          <a:prstGeom prst="line">
            <a:avLst/>
          </a:prstGeom>
          <a:noFill/>
          <a:ln w="13970">
            <a:solidFill>
              <a:srgbClr val="D6A85A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en-PE"/>
          </a:p>
        </p:txBody>
      </p:sp>
      <p:sp>
        <p:nvSpPr>
          <p:cNvPr id="8" name="Text 5"/>
          <p:cNvSpPr/>
          <p:nvPr/>
        </p:nvSpPr>
        <p:spPr>
          <a:xfrm>
            <a:off x="713232" y="2377440"/>
            <a:ext cx="5303520" cy="5120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D6C8B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Lección 10 · Para el 5 de septiembre de 2026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749808" y="2999232"/>
            <a:ext cx="5257800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950" dirty="0">
                <a:solidFill>
                  <a:srgbClr val="F7F1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Pablo muestra que el ministerio verdadero transforma vidas, soporta el sufrimiento y llama a la reconciliación con Dios.</a:t>
            </a:r>
            <a:endParaRPr lang="en-US" sz="1950" dirty="0"/>
          </a:p>
        </p:txBody>
      </p:sp>
      <p:sp>
        <p:nvSpPr>
          <p:cNvPr id="10" name="Text 7"/>
          <p:cNvSpPr/>
          <p:nvPr/>
        </p:nvSpPr>
        <p:spPr>
          <a:xfrm>
            <a:off x="749808" y="4334256"/>
            <a:ext cx="4956048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750" i="1" dirty="0">
                <a:solidFill>
                  <a:srgbClr val="F1D08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“Llevamos siempre en nuestro cuerpo la muerte de Jesús...”</a:t>
            </a:r>
            <a:endParaRPr lang="en-US" sz="1750" dirty="0"/>
          </a:p>
          <a:p>
            <a:pPr marL="0" indent="0">
              <a:buNone/>
            </a:pPr>
            <a:r>
              <a:rPr lang="en-US" sz="1750" i="1" dirty="0">
                <a:solidFill>
                  <a:srgbClr val="F1D08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 Corintios 4:10</a:t>
            </a:r>
            <a:endParaRPr lang="en-US" sz="1750" dirty="0"/>
          </a:p>
        </p:txBody>
      </p:sp>
      <p:sp>
        <p:nvSpPr>
          <p:cNvPr id="11" name="Text 8"/>
          <p:cNvSpPr/>
          <p:nvPr/>
        </p:nvSpPr>
        <p:spPr>
          <a:xfrm>
            <a:off x="685800" y="6364224"/>
            <a:ext cx="5715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B7A58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Lección 10 · El ministerio cristiano auténtico</a:t>
            </a:r>
            <a:endParaRPr lang="en-US" sz="850" dirty="0"/>
          </a:p>
        </p:txBody>
      </p:sp>
      <p:sp>
        <p:nvSpPr>
          <p:cNvPr id="12" name="Text 9"/>
          <p:cNvSpPr/>
          <p:nvPr/>
        </p:nvSpPr>
        <p:spPr>
          <a:xfrm>
            <a:off x="8229600" y="6318504"/>
            <a:ext cx="3291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B7A58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Págs. 104–109</a:t>
            </a:r>
            <a:endParaRPr lang="en-US" sz="8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9080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0" descr="/mnt/data/a_dramatic_cinematic_low_light_scene_in_a_dark_r_batch_4.png">
            <a:extLst>
              <a:ext uri="{FF2B5EF4-FFF2-40B4-BE49-F238E27FC236}">
                <a16:creationId xmlns:a16="http://schemas.microsoft.com/office/drawing/2014/main" id="{05772870-2ABD-37A8-6902-A52DC63E3B3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rgbClr val="000000">
              <a:alpha val="62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PE"/>
          </a:p>
        </p:txBody>
      </p:sp>
      <p:sp>
        <p:nvSpPr>
          <p:cNvPr id="4" name="Shape 1"/>
          <p:cNvSpPr/>
          <p:nvPr/>
        </p:nvSpPr>
        <p:spPr>
          <a:xfrm>
            <a:off x="347472" y="310896"/>
            <a:ext cx="5989320" cy="5715000"/>
          </a:xfrm>
          <a:prstGeom prst="roundRect">
            <a:avLst>
              <a:gd name="adj" fmla="val 800"/>
            </a:avLst>
          </a:prstGeom>
          <a:solidFill>
            <a:srgbClr val="000000">
              <a:alpha val="87000"/>
            </a:srgbClr>
          </a:solidFill>
          <a:ln w="6350">
            <a:solidFill>
              <a:srgbClr val="D6A85A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n-PE"/>
          </a:p>
        </p:txBody>
      </p:sp>
      <p:sp>
        <p:nvSpPr>
          <p:cNvPr id="5" name="Text 2"/>
          <p:cNvSpPr/>
          <p:nvPr/>
        </p:nvSpPr>
        <p:spPr>
          <a:xfrm>
            <a:off x="713232" y="566928"/>
            <a:ext cx="4480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D6A8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PROPÓSITO</a:t>
            </a:r>
            <a:endParaRPr lang="en-US" sz="2000" dirty="0"/>
          </a:p>
        </p:txBody>
      </p:sp>
      <p:sp>
        <p:nvSpPr>
          <p:cNvPr id="6" name="Text 3"/>
          <p:cNvSpPr/>
          <p:nvPr/>
        </p:nvSpPr>
        <p:spPr>
          <a:xfrm>
            <a:off x="676656" y="896112"/>
            <a:ext cx="5577840" cy="11887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3150" b="1" dirty="0">
                <a:solidFill>
                  <a:srgbClr val="F7F1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Ministerio auténtico</a:t>
            </a:r>
            <a:endParaRPr lang="en-US" sz="3150" dirty="0"/>
          </a:p>
        </p:txBody>
      </p:sp>
      <p:sp>
        <p:nvSpPr>
          <p:cNvPr id="7" name="Shape 4"/>
          <p:cNvSpPr/>
          <p:nvPr/>
        </p:nvSpPr>
        <p:spPr>
          <a:xfrm>
            <a:off x="713232" y="2194560"/>
            <a:ext cx="3657600" cy="0"/>
          </a:xfrm>
          <a:prstGeom prst="line">
            <a:avLst/>
          </a:prstGeom>
          <a:noFill/>
          <a:ln w="13970">
            <a:solidFill>
              <a:srgbClr val="D6A85A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en-PE"/>
          </a:p>
        </p:txBody>
      </p:sp>
      <p:sp>
        <p:nvSpPr>
          <p:cNvPr id="9" name="Text 6"/>
          <p:cNvSpPr/>
          <p:nvPr/>
        </p:nvSpPr>
        <p:spPr>
          <a:xfrm>
            <a:off x="768096" y="3054096"/>
            <a:ext cx="5230368" cy="12070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2600" b="1" dirty="0">
                <a:solidFill>
                  <a:srgbClr val="F7F1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Vivir un ministerio centrado en Cristo que transforme, reconcilie y refleje santidad aun en medio del sufrimiento.</a:t>
            </a:r>
            <a:endParaRPr lang="en-US" sz="2600" dirty="0"/>
          </a:p>
        </p:txBody>
      </p:sp>
      <p:sp>
        <p:nvSpPr>
          <p:cNvPr id="10" name="Text 7"/>
          <p:cNvSpPr/>
          <p:nvPr/>
        </p:nvSpPr>
        <p:spPr>
          <a:xfrm>
            <a:off x="786384" y="4498848"/>
            <a:ext cx="4937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1D08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Base bíblica: 2 Corintios 3:3; 4:7–10; 5:18–20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685800" y="6364224"/>
            <a:ext cx="5715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B7A58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Lección 10 · El ministerio cristiano auténtico</a:t>
            </a:r>
            <a:endParaRPr lang="en-US" sz="850" dirty="0"/>
          </a:p>
        </p:txBody>
      </p:sp>
      <p:sp>
        <p:nvSpPr>
          <p:cNvPr id="12" name="Text 9"/>
          <p:cNvSpPr/>
          <p:nvPr/>
        </p:nvSpPr>
        <p:spPr>
          <a:xfrm>
            <a:off x="8229600" y="6318504"/>
            <a:ext cx="3291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B7A58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Págs. 104–109</a:t>
            </a:r>
            <a:endParaRPr lang="en-US" sz="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9080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dramatic_cinematic_low_light_scene_in_a_dark_r_batch_4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62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PE"/>
          </a:p>
        </p:txBody>
      </p:sp>
      <p:sp>
        <p:nvSpPr>
          <p:cNvPr id="4" name="Shape 1"/>
          <p:cNvSpPr/>
          <p:nvPr/>
        </p:nvSpPr>
        <p:spPr>
          <a:xfrm>
            <a:off x="347472" y="310896"/>
            <a:ext cx="5989320" cy="5715000"/>
          </a:xfrm>
          <a:prstGeom prst="roundRect">
            <a:avLst>
              <a:gd name="adj" fmla="val 800"/>
            </a:avLst>
          </a:prstGeom>
          <a:solidFill>
            <a:srgbClr val="000000">
              <a:alpha val="87000"/>
            </a:srgbClr>
          </a:solidFill>
          <a:ln w="6350">
            <a:solidFill>
              <a:srgbClr val="D6A85A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n-PE"/>
          </a:p>
        </p:txBody>
      </p:sp>
      <p:sp>
        <p:nvSpPr>
          <p:cNvPr id="5" name="Text 2"/>
          <p:cNvSpPr/>
          <p:nvPr/>
        </p:nvSpPr>
        <p:spPr>
          <a:xfrm>
            <a:off x="713232" y="594360"/>
            <a:ext cx="1234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D6A8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PARTE 1</a:t>
            </a:r>
            <a:endParaRPr lang="en-US" sz="1000" dirty="0"/>
          </a:p>
        </p:txBody>
      </p:sp>
      <p:sp>
        <p:nvSpPr>
          <p:cNvPr id="6" name="Text 3"/>
          <p:cNvSpPr/>
          <p:nvPr/>
        </p:nvSpPr>
        <p:spPr>
          <a:xfrm>
            <a:off x="713232" y="941832"/>
            <a:ext cx="5257800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3100" b="1" dirty="0">
                <a:solidFill>
                  <a:srgbClr val="F7F1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Vidas transformadas</a:t>
            </a:r>
            <a:endParaRPr lang="en-US" sz="3100" dirty="0"/>
          </a:p>
        </p:txBody>
      </p:sp>
      <p:sp>
        <p:nvSpPr>
          <p:cNvPr id="7" name="Shape 4"/>
          <p:cNvSpPr/>
          <p:nvPr/>
        </p:nvSpPr>
        <p:spPr>
          <a:xfrm>
            <a:off x="713232" y="1737360"/>
            <a:ext cx="3337560" cy="0"/>
          </a:xfrm>
          <a:prstGeom prst="line">
            <a:avLst/>
          </a:prstGeom>
          <a:noFill/>
          <a:ln w="13970">
            <a:solidFill>
              <a:srgbClr val="D6A85A">
                <a:alpha val="92000"/>
              </a:srgbClr>
            </a:solidFill>
            <a:prstDash val="solid"/>
          </a:ln>
        </p:spPr>
        <p:txBody>
          <a:bodyPr/>
          <a:lstStyle/>
          <a:p>
            <a:endParaRPr lang="en-PE"/>
          </a:p>
        </p:txBody>
      </p:sp>
      <p:sp>
        <p:nvSpPr>
          <p:cNvPr id="8" name="Text 5"/>
          <p:cNvSpPr/>
          <p:nvPr/>
        </p:nvSpPr>
        <p:spPr>
          <a:xfrm>
            <a:off x="777240" y="2066544"/>
            <a:ext cx="228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D6A85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1078992" y="2048256"/>
            <a:ext cx="5084064" cy="9875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830" dirty="0">
                <a:solidFill>
                  <a:srgbClr val="F7F1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 autenticidad del ministerio se evidencia en vidas cambiadas, como cartas de Cristo escritas por el Espíritu (2 Cor. 3:1–6).</a:t>
            </a:r>
            <a:endParaRPr lang="en-US" sz="1830" dirty="0"/>
          </a:p>
        </p:txBody>
      </p:sp>
      <p:sp>
        <p:nvSpPr>
          <p:cNvPr id="10" name="Text 7"/>
          <p:cNvSpPr/>
          <p:nvPr/>
        </p:nvSpPr>
        <p:spPr>
          <a:xfrm>
            <a:off x="777240" y="3209544"/>
            <a:ext cx="228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D6A85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</a:t>
            </a:r>
            <a:endParaRPr lang="en-US" sz="2000" dirty="0"/>
          </a:p>
        </p:txBody>
      </p:sp>
      <p:sp>
        <p:nvSpPr>
          <p:cNvPr id="11" name="Text 8"/>
          <p:cNvSpPr/>
          <p:nvPr/>
        </p:nvSpPr>
        <p:spPr>
          <a:xfrm>
            <a:off x="1078992" y="3191256"/>
            <a:ext cx="5084064" cy="9875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830" dirty="0">
                <a:solidFill>
                  <a:srgbClr val="F7F1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El Nuevo Pacto no se basa en méritos humanos, sino en la gracia que da vida y justicia por medio del Espíritu (2 Cor. 3:6–9; 2 Tim. 1:9).</a:t>
            </a:r>
            <a:endParaRPr lang="en-US" sz="1830" dirty="0"/>
          </a:p>
        </p:txBody>
      </p:sp>
      <p:sp>
        <p:nvSpPr>
          <p:cNvPr id="12" name="Shape 9"/>
          <p:cNvSpPr/>
          <p:nvPr/>
        </p:nvSpPr>
        <p:spPr>
          <a:xfrm>
            <a:off x="8732520" y="5376672"/>
            <a:ext cx="2423160" cy="420624"/>
          </a:xfrm>
          <a:prstGeom prst="roundRect">
            <a:avLst>
              <a:gd name="adj" fmla="val 17391"/>
            </a:avLst>
          </a:prstGeom>
          <a:solidFill>
            <a:srgbClr val="000000">
              <a:alpha val="65000"/>
            </a:srgbClr>
          </a:solidFill>
          <a:ln w="12700">
            <a:solidFill>
              <a:srgbClr val="D6A85A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PE"/>
          </a:p>
        </p:txBody>
      </p:sp>
      <p:sp>
        <p:nvSpPr>
          <p:cNvPr id="13" name="Text 10"/>
          <p:cNvSpPr/>
          <p:nvPr/>
        </p:nvSpPr>
        <p:spPr>
          <a:xfrm>
            <a:off x="8887968" y="5504688"/>
            <a:ext cx="21031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F1D08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Págs. 104–105</a:t>
            </a:r>
            <a:endParaRPr lang="en-US" sz="920" dirty="0"/>
          </a:p>
        </p:txBody>
      </p:sp>
      <p:sp>
        <p:nvSpPr>
          <p:cNvPr id="14" name="Text 11"/>
          <p:cNvSpPr/>
          <p:nvPr/>
        </p:nvSpPr>
        <p:spPr>
          <a:xfrm>
            <a:off x="685800" y="6364224"/>
            <a:ext cx="5715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B7A58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Lección 10 · El ministerio cristiano auténtico</a:t>
            </a:r>
            <a:endParaRPr lang="en-US" sz="850" dirty="0"/>
          </a:p>
        </p:txBody>
      </p:sp>
      <p:sp>
        <p:nvSpPr>
          <p:cNvPr id="15" name="Text 12"/>
          <p:cNvSpPr/>
          <p:nvPr/>
        </p:nvSpPr>
        <p:spPr>
          <a:xfrm>
            <a:off x="8229600" y="6318504"/>
            <a:ext cx="3291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B7A58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Págs. 104–105</a:t>
            </a:r>
            <a:endParaRPr lang="en-US" sz="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9080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inematic_warm_softly_lit_interior_scene_resem_batch_2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62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PE"/>
          </a:p>
        </p:txBody>
      </p:sp>
      <p:sp>
        <p:nvSpPr>
          <p:cNvPr id="4" name="Shape 1"/>
          <p:cNvSpPr/>
          <p:nvPr/>
        </p:nvSpPr>
        <p:spPr>
          <a:xfrm>
            <a:off x="347472" y="310896"/>
            <a:ext cx="5989320" cy="5715000"/>
          </a:xfrm>
          <a:prstGeom prst="roundRect">
            <a:avLst>
              <a:gd name="adj" fmla="val 800"/>
            </a:avLst>
          </a:prstGeom>
          <a:solidFill>
            <a:srgbClr val="000000">
              <a:alpha val="87000"/>
            </a:srgbClr>
          </a:solidFill>
          <a:ln w="6350">
            <a:solidFill>
              <a:srgbClr val="D6A85A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n-PE"/>
          </a:p>
        </p:txBody>
      </p:sp>
      <p:sp>
        <p:nvSpPr>
          <p:cNvPr id="5" name="Text 2"/>
          <p:cNvSpPr/>
          <p:nvPr/>
        </p:nvSpPr>
        <p:spPr>
          <a:xfrm>
            <a:off x="713232" y="594360"/>
            <a:ext cx="1234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D6A8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PARTE 2</a:t>
            </a:r>
            <a:endParaRPr lang="en-US" sz="1000" dirty="0"/>
          </a:p>
        </p:txBody>
      </p:sp>
      <p:sp>
        <p:nvSpPr>
          <p:cNvPr id="6" name="Text 3"/>
          <p:cNvSpPr/>
          <p:nvPr/>
        </p:nvSpPr>
        <p:spPr>
          <a:xfrm>
            <a:off x="713232" y="941832"/>
            <a:ext cx="5257800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3100" b="1" dirty="0">
                <a:solidFill>
                  <a:srgbClr val="F7F1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Fragilidad con gloria</a:t>
            </a:r>
            <a:endParaRPr lang="en-US" sz="3100" dirty="0"/>
          </a:p>
        </p:txBody>
      </p:sp>
      <p:sp>
        <p:nvSpPr>
          <p:cNvPr id="7" name="Shape 4"/>
          <p:cNvSpPr/>
          <p:nvPr/>
        </p:nvSpPr>
        <p:spPr>
          <a:xfrm>
            <a:off x="713232" y="1737360"/>
            <a:ext cx="3337560" cy="0"/>
          </a:xfrm>
          <a:prstGeom prst="line">
            <a:avLst/>
          </a:prstGeom>
          <a:noFill/>
          <a:ln w="13970">
            <a:solidFill>
              <a:srgbClr val="D6A85A">
                <a:alpha val="92000"/>
              </a:srgbClr>
            </a:solidFill>
            <a:prstDash val="solid"/>
          </a:ln>
        </p:spPr>
        <p:txBody>
          <a:bodyPr/>
          <a:lstStyle/>
          <a:p>
            <a:endParaRPr lang="en-PE"/>
          </a:p>
        </p:txBody>
      </p:sp>
      <p:sp>
        <p:nvSpPr>
          <p:cNvPr id="8" name="Text 5"/>
          <p:cNvSpPr/>
          <p:nvPr/>
        </p:nvSpPr>
        <p:spPr>
          <a:xfrm>
            <a:off x="777240" y="2066544"/>
            <a:ext cx="228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D6A85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1078992" y="2048256"/>
            <a:ext cx="5084064" cy="9875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830" dirty="0">
                <a:solidFill>
                  <a:srgbClr val="F7F1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El siervo de Dios es un vaso de barro: puede ser atribulado y perseguido, pero no queda destruido porque Cristo sostiene su vida (2 Cor. 4:7–10).</a:t>
            </a:r>
            <a:endParaRPr lang="en-US" sz="1830" dirty="0"/>
          </a:p>
        </p:txBody>
      </p:sp>
      <p:sp>
        <p:nvSpPr>
          <p:cNvPr id="10" name="Text 7"/>
          <p:cNvSpPr/>
          <p:nvPr/>
        </p:nvSpPr>
        <p:spPr>
          <a:xfrm>
            <a:off x="777240" y="3209544"/>
            <a:ext cx="228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D6A85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</a:t>
            </a:r>
            <a:endParaRPr lang="en-US" sz="2000" dirty="0"/>
          </a:p>
        </p:txBody>
      </p:sp>
      <p:sp>
        <p:nvSpPr>
          <p:cNvPr id="11" name="Text 8"/>
          <p:cNvSpPr/>
          <p:nvPr/>
        </p:nvSpPr>
        <p:spPr>
          <a:xfrm>
            <a:off x="1078992" y="3191256"/>
            <a:ext cx="5084064" cy="9875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830" dirty="0">
                <a:solidFill>
                  <a:srgbClr val="F7F1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El sufrimiento presente es leve frente a la gloria eterna, por eso el creyente vive por fe y mira lo invisible (2 Cor. 4:16–18; 5:7).</a:t>
            </a:r>
            <a:endParaRPr lang="en-US" sz="1830" dirty="0"/>
          </a:p>
        </p:txBody>
      </p:sp>
      <p:sp>
        <p:nvSpPr>
          <p:cNvPr id="12" name="Shape 9"/>
          <p:cNvSpPr/>
          <p:nvPr/>
        </p:nvSpPr>
        <p:spPr>
          <a:xfrm>
            <a:off x="8732520" y="5376672"/>
            <a:ext cx="2423160" cy="420624"/>
          </a:xfrm>
          <a:prstGeom prst="roundRect">
            <a:avLst>
              <a:gd name="adj" fmla="val 17391"/>
            </a:avLst>
          </a:prstGeom>
          <a:solidFill>
            <a:srgbClr val="000000">
              <a:alpha val="65000"/>
            </a:srgbClr>
          </a:solidFill>
          <a:ln w="12700">
            <a:solidFill>
              <a:srgbClr val="D6A85A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PE"/>
          </a:p>
        </p:txBody>
      </p:sp>
      <p:sp>
        <p:nvSpPr>
          <p:cNvPr id="13" name="Text 10"/>
          <p:cNvSpPr/>
          <p:nvPr/>
        </p:nvSpPr>
        <p:spPr>
          <a:xfrm>
            <a:off x="8887968" y="5504688"/>
            <a:ext cx="21031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F1D08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Págs. 106–107</a:t>
            </a:r>
            <a:endParaRPr lang="en-US" sz="920" dirty="0"/>
          </a:p>
        </p:txBody>
      </p:sp>
      <p:sp>
        <p:nvSpPr>
          <p:cNvPr id="14" name="Text 11"/>
          <p:cNvSpPr/>
          <p:nvPr/>
        </p:nvSpPr>
        <p:spPr>
          <a:xfrm>
            <a:off x="685800" y="6364224"/>
            <a:ext cx="5715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B7A58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Lección 10 · El ministerio cristiano auténtico</a:t>
            </a:r>
            <a:endParaRPr lang="en-US" sz="850" dirty="0"/>
          </a:p>
        </p:txBody>
      </p:sp>
      <p:sp>
        <p:nvSpPr>
          <p:cNvPr id="15" name="Text 12"/>
          <p:cNvSpPr/>
          <p:nvPr/>
        </p:nvSpPr>
        <p:spPr>
          <a:xfrm>
            <a:off x="8229600" y="6318504"/>
            <a:ext cx="3291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B7A58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Págs. 106–107</a:t>
            </a:r>
            <a:endParaRPr lang="en-US" sz="8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9080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wide_cinematic_interior_scene_of_an_ancient_med_batch_1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62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PE"/>
          </a:p>
        </p:txBody>
      </p:sp>
      <p:sp>
        <p:nvSpPr>
          <p:cNvPr id="4" name="Shape 1"/>
          <p:cNvSpPr/>
          <p:nvPr/>
        </p:nvSpPr>
        <p:spPr>
          <a:xfrm>
            <a:off x="347472" y="310896"/>
            <a:ext cx="5989320" cy="5715000"/>
          </a:xfrm>
          <a:prstGeom prst="roundRect">
            <a:avLst>
              <a:gd name="adj" fmla="val 800"/>
            </a:avLst>
          </a:prstGeom>
          <a:solidFill>
            <a:srgbClr val="000000">
              <a:alpha val="87000"/>
            </a:srgbClr>
          </a:solidFill>
          <a:ln w="6350">
            <a:solidFill>
              <a:srgbClr val="D6A85A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n-PE"/>
          </a:p>
        </p:txBody>
      </p:sp>
      <p:sp>
        <p:nvSpPr>
          <p:cNvPr id="5" name="Text 2"/>
          <p:cNvSpPr/>
          <p:nvPr/>
        </p:nvSpPr>
        <p:spPr>
          <a:xfrm>
            <a:off x="713232" y="594360"/>
            <a:ext cx="1234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D6A8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PARTE 3</a:t>
            </a:r>
            <a:endParaRPr lang="en-US" sz="1000" dirty="0"/>
          </a:p>
        </p:txBody>
      </p:sp>
      <p:sp>
        <p:nvSpPr>
          <p:cNvPr id="6" name="Text 3"/>
          <p:cNvSpPr/>
          <p:nvPr/>
        </p:nvSpPr>
        <p:spPr>
          <a:xfrm>
            <a:off x="713232" y="941832"/>
            <a:ext cx="5257800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3100" b="1" dirty="0">
                <a:solidFill>
                  <a:srgbClr val="F7F1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Reconciliación santa</a:t>
            </a:r>
            <a:endParaRPr lang="en-US" sz="3100" dirty="0"/>
          </a:p>
        </p:txBody>
      </p:sp>
      <p:sp>
        <p:nvSpPr>
          <p:cNvPr id="7" name="Shape 4"/>
          <p:cNvSpPr/>
          <p:nvPr/>
        </p:nvSpPr>
        <p:spPr>
          <a:xfrm>
            <a:off x="713232" y="1737360"/>
            <a:ext cx="3337560" cy="0"/>
          </a:xfrm>
          <a:prstGeom prst="line">
            <a:avLst/>
          </a:prstGeom>
          <a:noFill/>
          <a:ln w="13970">
            <a:solidFill>
              <a:srgbClr val="D6A85A">
                <a:alpha val="92000"/>
              </a:srgbClr>
            </a:solidFill>
            <a:prstDash val="solid"/>
          </a:ln>
        </p:spPr>
        <p:txBody>
          <a:bodyPr/>
          <a:lstStyle/>
          <a:p>
            <a:endParaRPr lang="en-PE"/>
          </a:p>
        </p:txBody>
      </p:sp>
      <p:sp>
        <p:nvSpPr>
          <p:cNvPr id="8" name="Text 5"/>
          <p:cNvSpPr/>
          <p:nvPr/>
        </p:nvSpPr>
        <p:spPr>
          <a:xfrm>
            <a:off x="777240" y="2066544"/>
            <a:ext cx="228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D6A85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1078992" y="2048256"/>
            <a:ext cx="5084064" cy="9875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830" dirty="0">
                <a:solidFill>
                  <a:srgbClr val="F7F1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El amor de Cristo impulsa a persuadir, reconciliar y vivir como nueva creación ante Dios y ante los demás (2 Cor. 5:11–21).</a:t>
            </a:r>
            <a:endParaRPr lang="en-US" sz="1830" dirty="0"/>
          </a:p>
        </p:txBody>
      </p:sp>
      <p:sp>
        <p:nvSpPr>
          <p:cNvPr id="10" name="Text 7"/>
          <p:cNvSpPr/>
          <p:nvPr/>
        </p:nvSpPr>
        <p:spPr>
          <a:xfrm>
            <a:off x="777240" y="3209544"/>
            <a:ext cx="228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D6A85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</a:t>
            </a:r>
            <a:endParaRPr lang="en-US" sz="2000" dirty="0"/>
          </a:p>
        </p:txBody>
      </p:sp>
      <p:sp>
        <p:nvSpPr>
          <p:cNvPr id="11" name="Text 8"/>
          <p:cNvSpPr/>
          <p:nvPr/>
        </p:nvSpPr>
        <p:spPr>
          <a:xfrm>
            <a:off x="1078992" y="3191256"/>
            <a:ext cx="5084064" cy="9875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830" dirty="0">
                <a:solidFill>
                  <a:srgbClr val="F7F1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 santidad nace de las promesas de Dios y se expresa en separación del mal, arrepentimiento, consuelo y alegría espiritual (2 Cor. 6:16–7:10).</a:t>
            </a:r>
            <a:endParaRPr lang="en-US" sz="1830" dirty="0"/>
          </a:p>
        </p:txBody>
      </p:sp>
      <p:sp>
        <p:nvSpPr>
          <p:cNvPr id="12" name="Shape 9"/>
          <p:cNvSpPr/>
          <p:nvPr/>
        </p:nvSpPr>
        <p:spPr>
          <a:xfrm>
            <a:off x="8732520" y="5376672"/>
            <a:ext cx="2423160" cy="420624"/>
          </a:xfrm>
          <a:prstGeom prst="roundRect">
            <a:avLst>
              <a:gd name="adj" fmla="val 17391"/>
            </a:avLst>
          </a:prstGeom>
          <a:solidFill>
            <a:srgbClr val="000000">
              <a:alpha val="65000"/>
            </a:srgbClr>
          </a:solidFill>
          <a:ln w="12700">
            <a:solidFill>
              <a:srgbClr val="D6A85A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PE"/>
          </a:p>
        </p:txBody>
      </p:sp>
      <p:sp>
        <p:nvSpPr>
          <p:cNvPr id="13" name="Text 10"/>
          <p:cNvSpPr/>
          <p:nvPr/>
        </p:nvSpPr>
        <p:spPr>
          <a:xfrm>
            <a:off x="8887968" y="5504688"/>
            <a:ext cx="21031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F1D08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Págs. 107–109</a:t>
            </a:r>
            <a:endParaRPr lang="en-US" sz="920" dirty="0"/>
          </a:p>
        </p:txBody>
      </p:sp>
      <p:sp>
        <p:nvSpPr>
          <p:cNvPr id="14" name="Text 11"/>
          <p:cNvSpPr/>
          <p:nvPr/>
        </p:nvSpPr>
        <p:spPr>
          <a:xfrm>
            <a:off x="685800" y="6364224"/>
            <a:ext cx="5715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B7A58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Lección 10 · El ministerio cristiano auténtico</a:t>
            </a:r>
            <a:endParaRPr lang="en-US" sz="850" dirty="0"/>
          </a:p>
        </p:txBody>
      </p:sp>
      <p:sp>
        <p:nvSpPr>
          <p:cNvPr id="15" name="Text 12"/>
          <p:cNvSpPr/>
          <p:nvPr/>
        </p:nvSpPr>
        <p:spPr>
          <a:xfrm>
            <a:off x="8229600" y="6318504"/>
            <a:ext cx="3291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B7A58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Págs. 107–109</a:t>
            </a:r>
            <a:endParaRPr lang="en-US" sz="8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9080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dramatic_moody_still_life_scene_in_warm_low_lig_batch_3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62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PE"/>
          </a:p>
        </p:txBody>
      </p:sp>
      <p:sp>
        <p:nvSpPr>
          <p:cNvPr id="4" name="Shape 1"/>
          <p:cNvSpPr/>
          <p:nvPr/>
        </p:nvSpPr>
        <p:spPr>
          <a:xfrm>
            <a:off x="347472" y="310896"/>
            <a:ext cx="5989320" cy="5715000"/>
          </a:xfrm>
          <a:prstGeom prst="roundRect">
            <a:avLst>
              <a:gd name="adj" fmla="val 800"/>
            </a:avLst>
          </a:prstGeom>
          <a:solidFill>
            <a:srgbClr val="000000">
              <a:alpha val="87000"/>
            </a:srgbClr>
          </a:solidFill>
          <a:ln w="6350">
            <a:solidFill>
              <a:srgbClr val="D6A85A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n-PE"/>
          </a:p>
        </p:txBody>
      </p:sp>
      <p:sp>
        <p:nvSpPr>
          <p:cNvPr id="5" name="Text 2"/>
          <p:cNvSpPr/>
          <p:nvPr/>
        </p:nvSpPr>
        <p:spPr>
          <a:xfrm>
            <a:off x="713232" y="566928"/>
            <a:ext cx="4480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D6A8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PARA REFLEXIONAR</a:t>
            </a:r>
            <a:endParaRPr lang="en-US" sz="950" dirty="0"/>
          </a:p>
        </p:txBody>
      </p:sp>
      <p:sp>
        <p:nvSpPr>
          <p:cNvPr id="6" name="Text 3"/>
          <p:cNvSpPr/>
          <p:nvPr/>
        </p:nvSpPr>
        <p:spPr>
          <a:xfrm>
            <a:off x="676656" y="896112"/>
            <a:ext cx="5577840" cy="11887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3150" b="1" dirty="0">
                <a:solidFill>
                  <a:srgbClr val="F7F1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Preguntas de aplicación</a:t>
            </a:r>
            <a:endParaRPr lang="en-US" sz="3150" dirty="0"/>
          </a:p>
        </p:txBody>
      </p:sp>
      <p:sp>
        <p:nvSpPr>
          <p:cNvPr id="7" name="Shape 4"/>
          <p:cNvSpPr/>
          <p:nvPr/>
        </p:nvSpPr>
        <p:spPr>
          <a:xfrm>
            <a:off x="713232" y="2194560"/>
            <a:ext cx="3657600" cy="0"/>
          </a:xfrm>
          <a:prstGeom prst="line">
            <a:avLst/>
          </a:prstGeom>
          <a:noFill/>
          <a:ln w="13970">
            <a:solidFill>
              <a:srgbClr val="D6A85A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en-PE"/>
          </a:p>
        </p:txBody>
      </p:sp>
      <p:sp>
        <p:nvSpPr>
          <p:cNvPr id="8" name="Text 5"/>
          <p:cNvSpPr/>
          <p:nvPr/>
        </p:nvSpPr>
        <p:spPr>
          <a:xfrm>
            <a:off x="713232" y="2377440"/>
            <a:ext cx="5303520" cy="5120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D6C8B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Evalúe el fruto, la motivación y la santidad del servicio cristiano.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804672" y="2971800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D6A85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2000" dirty="0"/>
          </a:p>
        </p:txBody>
      </p:sp>
      <p:sp>
        <p:nvSpPr>
          <p:cNvPr id="10" name="Text 7"/>
          <p:cNvSpPr/>
          <p:nvPr/>
        </p:nvSpPr>
        <p:spPr>
          <a:xfrm>
            <a:off x="1234440" y="2898648"/>
            <a:ext cx="4937760" cy="7132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/>
          </a:bodyPr>
          <a:lstStyle/>
          <a:p>
            <a:pPr marL="0" indent="0">
              <a:buNone/>
            </a:pPr>
            <a:r>
              <a:rPr lang="en-US" sz="2000" dirty="0">
                <a:solidFill>
                  <a:srgbClr val="F7F1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¿Mi vida y mi servicio están dejando una “carta de Cristo” visible en quienes me rodean?</a:t>
            </a:r>
            <a:endParaRPr lang="en-US" sz="2000" dirty="0"/>
          </a:p>
        </p:txBody>
      </p:sp>
      <p:sp>
        <p:nvSpPr>
          <p:cNvPr id="11" name="Text 8"/>
          <p:cNvSpPr/>
          <p:nvPr/>
        </p:nvSpPr>
        <p:spPr>
          <a:xfrm>
            <a:off x="804672" y="4114800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D6A85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2000" dirty="0"/>
          </a:p>
        </p:txBody>
      </p:sp>
      <p:sp>
        <p:nvSpPr>
          <p:cNvPr id="12" name="Text 9"/>
          <p:cNvSpPr/>
          <p:nvPr/>
        </p:nvSpPr>
        <p:spPr>
          <a:xfrm>
            <a:off x="1234440" y="4041648"/>
            <a:ext cx="4937760" cy="7132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2000" dirty="0">
                <a:solidFill>
                  <a:srgbClr val="F7F1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¿Estoy aceptando la reconciliación y la santidad como marcas reales de un ministerio auténtico?</a:t>
            </a:r>
            <a:endParaRPr lang="en-US" sz="2000" dirty="0"/>
          </a:p>
        </p:txBody>
      </p:sp>
      <p:sp>
        <p:nvSpPr>
          <p:cNvPr id="13" name="Text 10"/>
          <p:cNvSpPr/>
          <p:nvPr/>
        </p:nvSpPr>
        <p:spPr>
          <a:xfrm>
            <a:off x="685800" y="6364224"/>
            <a:ext cx="5715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B7A58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Lección 10 · El ministerio cristiano auténtico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8229600" y="6318504"/>
            <a:ext cx="3291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B7A58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Págs. 104–109</a:t>
            </a:r>
            <a:endParaRPr lang="en-US" sz="8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Georgia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403</Words>
  <Application>Microsoft Macintosh PowerPoint</Application>
  <PresentationFormat>Widescreen</PresentationFormat>
  <Paragraphs>55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Aptos</vt:lpstr>
      <vt:lpstr>Arial</vt:lpstr>
      <vt:lpstr>Georgia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OpenAI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ministerio cristiano auténtico</dc:title>
  <dc:subject>Bosquejo Lección 10 - El ministerio cristiano auténtico</dc:subject>
  <dc:creator>OpenAI</dc:creator>
  <cp:lastModifiedBy>NT - Oscar Mendoza</cp:lastModifiedBy>
  <cp:revision>4</cp:revision>
  <dcterms:created xsi:type="dcterms:W3CDTF">2026-06-26T15:55:43Z</dcterms:created>
  <dcterms:modified xsi:type="dcterms:W3CDTF">2026-06-26T16:50:09Z</dcterms:modified>
</cp:coreProperties>
</file>