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61" r:id="rId3"/>
    <p:sldId id="257" r:id="rId4"/>
    <p:sldId id="258" r:id="rId5"/>
    <p:sldId id="259" r:id="rId6"/>
    <p:sldId id="260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69" d="100"/>
          <a:sy n="69" d="100"/>
        </p:scale>
        <p:origin x="2328" y="1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4370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8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inematic_warm_softly_lit_interior_scene_resem_batch_2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4" name="Shape 1"/>
          <p:cNvSpPr/>
          <p:nvPr/>
        </p:nvSpPr>
        <p:spPr>
          <a:xfrm>
            <a:off x="347472" y="310896"/>
            <a:ext cx="5989320" cy="5715000"/>
          </a:xfrm>
          <a:prstGeom prst="roundRect">
            <a:avLst>
              <a:gd name="adj" fmla="val 800"/>
            </a:avLst>
          </a:prstGeom>
          <a:solidFill>
            <a:srgbClr val="000000">
              <a:alpha val="87000"/>
            </a:srgbClr>
          </a:solidFill>
          <a:ln w="6350">
            <a:solidFill>
              <a:srgbClr val="D6A85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6" name="Text 3"/>
          <p:cNvSpPr/>
          <p:nvPr/>
        </p:nvSpPr>
        <p:spPr>
          <a:xfrm>
            <a:off x="676656" y="914400"/>
            <a:ext cx="5577840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7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retrato del amor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713232" y="2084832"/>
            <a:ext cx="3657600" cy="0"/>
          </a:xfrm>
          <a:prstGeom prst="line">
            <a:avLst/>
          </a:prstGeom>
          <a:noFill/>
          <a:ln w="13970">
            <a:solidFill>
              <a:srgbClr val="D6A85A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8" name="Text 5"/>
          <p:cNvSpPr/>
          <p:nvPr/>
        </p:nvSpPr>
        <p:spPr>
          <a:xfrm>
            <a:off x="713232" y="2258568"/>
            <a:ext cx="5303520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D6C8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Lección 7 · Para el 15 de agosto de 2026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49808" y="2999232"/>
            <a:ext cx="525780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 llamado a vivir el amor de Cristo como la mayor evidencia de la vida cristiana.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749808" y="4315968"/>
            <a:ext cx="4956048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00" i="1" dirty="0">
                <a:solidFill>
                  <a:srgbClr val="F1D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“Pero el mayor es el amor”</a:t>
            </a:r>
            <a:endParaRPr lang="en-US" sz="1800" dirty="0"/>
          </a:p>
          <a:p>
            <a:pPr marL="0" indent="0">
              <a:buNone/>
            </a:pPr>
            <a:r>
              <a:rPr lang="en-US" sz="1800" i="1" dirty="0">
                <a:solidFill>
                  <a:srgbClr val="F1D08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Corintios 13:13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685800" y="6364224"/>
            <a:ext cx="5257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Lección 7 · Un retrato del amor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8229600" y="6318504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71–76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8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0" descr="/mnt/data/a_dramatic_moody_still_life_scene_in_warm_low_lig_batch_3.png">
            <a:extLst>
              <a:ext uri="{FF2B5EF4-FFF2-40B4-BE49-F238E27FC236}">
                <a16:creationId xmlns:a16="http://schemas.microsoft.com/office/drawing/2014/main" id="{4F03B342-97BB-9BBF-8CBD-D3F2F01B5FC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4" name="Shape 1"/>
          <p:cNvSpPr/>
          <p:nvPr/>
        </p:nvSpPr>
        <p:spPr>
          <a:xfrm>
            <a:off x="347472" y="310896"/>
            <a:ext cx="5989320" cy="5715000"/>
          </a:xfrm>
          <a:prstGeom prst="roundRect">
            <a:avLst>
              <a:gd name="adj" fmla="val 800"/>
            </a:avLst>
          </a:prstGeom>
          <a:solidFill>
            <a:srgbClr val="000000">
              <a:alpha val="87000"/>
            </a:srgbClr>
          </a:solidFill>
          <a:ln w="6350">
            <a:solidFill>
              <a:srgbClr val="D6A85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5" name="Text 2"/>
          <p:cNvSpPr/>
          <p:nvPr/>
        </p:nvSpPr>
        <p:spPr>
          <a:xfrm>
            <a:off x="713232" y="56692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D6A8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PROPÓSITO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76656" y="914400"/>
            <a:ext cx="5577840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7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Vivir el amor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713232" y="2084832"/>
            <a:ext cx="3657600" cy="0"/>
          </a:xfrm>
          <a:prstGeom prst="line">
            <a:avLst/>
          </a:prstGeom>
          <a:noFill/>
          <a:ln w="13970">
            <a:solidFill>
              <a:srgbClr val="D6A85A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9" name="Text 6"/>
          <p:cNvSpPr/>
          <p:nvPr/>
        </p:nvSpPr>
        <p:spPr>
          <a:xfrm>
            <a:off x="768096" y="2816352"/>
            <a:ext cx="5230368" cy="11155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2650" b="1" dirty="0">
                <a:solidFill>
                  <a:srgbClr val="F7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Motivar a vivir el amor de Cristo en palabras, actitudes y servicio como la mayor evidencia de la vida cristiana.</a:t>
            </a:r>
            <a:endParaRPr lang="en-US" sz="2650" dirty="0"/>
          </a:p>
        </p:txBody>
      </p:sp>
      <p:sp>
        <p:nvSpPr>
          <p:cNvPr id="10" name="Text 7"/>
          <p:cNvSpPr/>
          <p:nvPr/>
        </p:nvSpPr>
        <p:spPr>
          <a:xfrm>
            <a:off x="786384" y="4224528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1D0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Base bíblica: 1 Corintios 13:13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85800" y="6364224"/>
            <a:ext cx="5257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Lección 7 · Un retrato del amor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8229600" y="6318504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71–76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8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/mnt/data/a_dramatic_moody_still_life_scene_in_warm_low_lig_batch_3.png">
            <a:extLst>
              <a:ext uri="{FF2B5EF4-FFF2-40B4-BE49-F238E27FC236}">
                <a16:creationId xmlns:a16="http://schemas.microsoft.com/office/drawing/2014/main" id="{6F9D7348-A6FE-C3B2-61D7-C449D49BFA7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4" name="Shape 1"/>
          <p:cNvSpPr/>
          <p:nvPr/>
        </p:nvSpPr>
        <p:spPr>
          <a:xfrm>
            <a:off x="347472" y="310896"/>
            <a:ext cx="5989320" cy="5715000"/>
          </a:xfrm>
          <a:prstGeom prst="roundRect">
            <a:avLst>
              <a:gd name="adj" fmla="val 800"/>
            </a:avLst>
          </a:prstGeom>
          <a:solidFill>
            <a:srgbClr val="000000">
              <a:alpha val="87000"/>
            </a:srgbClr>
          </a:solidFill>
          <a:ln w="6350">
            <a:solidFill>
              <a:srgbClr val="D6A85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5" name="Text 2"/>
          <p:cNvSpPr/>
          <p:nvPr/>
        </p:nvSpPr>
        <p:spPr>
          <a:xfrm>
            <a:off x="713232" y="594360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6A8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PARTE 1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713232" y="941832"/>
            <a:ext cx="525780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7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Amor indispensable</a:t>
            </a:r>
            <a:endParaRPr lang="en-US" sz="3100" dirty="0"/>
          </a:p>
        </p:txBody>
      </p:sp>
      <p:sp>
        <p:nvSpPr>
          <p:cNvPr id="7" name="Shape 4"/>
          <p:cNvSpPr/>
          <p:nvPr/>
        </p:nvSpPr>
        <p:spPr>
          <a:xfrm>
            <a:off x="713232" y="1719072"/>
            <a:ext cx="3337560" cy="0"/>
          </a:xfrm>
          <a:prstGeom prst="line">
            <a:avLst/>
          </a:prstGeom>
          <a:noFill/>
          <a:ln w="13970">
            <a:solidFill>
              <a:srgbClr val="D6A85A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8" name="Text 5"/>
          <p:cNvSpPr/>
          <p:nvPr/>
        </p:nvSpPr>
        <p:spPr>
          <a:xfrm>
            <a:off x="777240" y="2066544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078992" y="2048256"/>
            <a:ext cx="5084064" cy="9692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7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Pablo enseña que las lenguas, la profecía, el conocimiento, la fe y la benevolencia pierden su valor si no nacen del amor (1 Cor. 13:1–3).</a:t>
            </a:r>
            <a:endParaRPr lang="en-US" sz="1870" dirty="0"/>
          </a:p>
        </p:txBody>
      </p:sp>
      <p:sp>
        <p:nvSpPr>
          <p:cNvPr id="10" name="Text 7"/>
          <p:cNvSpPr/>
          <p:nvPr/>
        </p:nvSpPr>
        <p:spPr>
          <a:xfrm>
            <a:off x="777240" y="320040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78992" y="3182112"/>
            <a:ext cx="5084064" cy="9692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7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Jesús advirtió que el amor podía enfriarse, pero la cruz revela el amor que debe permanecer vivo en la iglesia (Mat. 24:12; Juan 3:16).</a:t>
            </a:r>
            <a:endParaRPr lang="en-US" sz="1870" dirty="0"/>
          </a:p>
        </p:txBody>
      </p:sp>
      <p:sp>
        <p:nvSpPr>
          <p:cNvPr id="12" name="Shape 9"/>
          <p:cNvSpPr/>
          <p:nvPr/>
        </p:nvSpPr>
        <p:spPr>
          <a:xfrm>
            <a:off x="8732520" y="5376672"/>
            <a:ext cx="2423160" cy="420624"/>
          </a:xfrm>
          <a:prstGeom prst="roundRect">
            <a:avLst>
              <a:gd name="adj" fmla="val 17391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D6A85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13" name="Text 10"/>
          <p:cNvSpPr/>
          <p:nvPr/>
        </p:nvSpPr>
        <p:spPr>
          <a:xfrm>
            <a:off x="8887968" y="5504688"/>
            <a:ext cx="2103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1D0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71–72</a:t>
            </a:r>
            <a:endParaRPr lang="en-US" sz="920" dirty="0"/>
          </a:p>
        </p:txBody>
      </p:sp>
      <p:sp>
        <p:nvSpPr>
          <p:cNvPr id="14" name="Text 11"/>
          <p:cNvSpPr/>
          <p:nvPr/>
        </p:nvSpPr>
        <p:spPr>
          <a:xfrm>
            <a:off x="685800" y="6364224"/>
            <a:ext cx="5257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Lección 7 · Un retrato del amor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229600" y="6318504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71–72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8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0" descr="/mnt/data/a_dramatic_moody_still_life_scene_in_warm_low_lig_batch_3.png">
            <a:extLst>
              <a:ext uri="{FF2B5EF4-FFF2-40B4-BE49-F238E27FC236}">
                <a16:creationId xmlns:a16="http://schemas.microsoft.com/office/drawing/2014/main" id="{DA5AD326-7FD6-BA53-A92C-52D13A13CE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-50454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4" name="Shape 1"/>
          <p:cNvSpPr/>
          <p:nvPr/>
        </p:nvSpPr>
        <p:spPr>
          <a:xfrm>
            <a:off x="347472" y="310896"/>
            <a:ext cx="5989320" cy="5715000"/>
          </a:xfrm>
          <a:prstGeom prst="roundRect">
            <a:avLst>
              <a:gd name="adj" fmla="val 800"/>
            </a:avLst>
          </a:prstGeom>
          <a:solidFill>
            <a:srgbClr val="000000">
              <a:alpha val="87000"/>
            </a:srgbClr>
          </a:solidFill>
          <a:ln w="6350">
            <a:solidFill>
              <a:srgbClr val="D6A85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5" name="Text 2"/>
          <p:cNvSpPr/>
          <p:nvPr/>
        </p:nvSpPr>
        <p:spPr>
          <a:xfrm>
            <a:off x="713232" y="594360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6A8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PARTE 2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713232" y="941832"/>
            <a:ext cx="525780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7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Amor visible</a:t>
            </a:r>
            <a:endParaRPr lang="en-US" sz="3100" dirty="0"/>
          </a:p>
        </p:txBody>
      </p:sp>
      <p:sp>
        <p:nvSpPr>
          <p:cNvPr id="7" name="Shape 4"/>
          <p:cNvSpPr/>
          <p:nvPr/>
        </p:nvSpPr>
        <p:spPr>
          <a:xfrm>
            <a:off x="713232" y="1719072"/>
            <a:ext cx="3337560" cy="0"/>
          </a:xfrm>
          <a:prstGeom prst="line">
            <a:avLst/>
          </a:prstGeom>
          <a:noFill/>
          <a:ln w="13970">
            <a:solidFill>
              <a:srgbClr val="D6A85A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8" name="Text 5"/>
          <p:cNvSpPr/>
          <p:nvPr/>
        </p:nvSpPr>
        <p:spPr>
          <a:xfrm>
            <a:off x="777240" y="2066544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078992" y="2048256"/>
            <a:ext cx="5084064" cy="9692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87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 amor se demuestra con paciencia, bondad, verdad y perseverancia; no es solo emoción, sino una vida guiada por el Espíritu (1 Cor. 13:4–7; Gál. 5:22–23).</a:t>
            </a:r>
            <a:endParaRPr lang="en-US" sz="1870" dirty="0"/>
          </a:p>
        </p:txBody>
      </p:sp>
      <p:sp>
        <p:nvSpPr>
          <p:cNvPr id="10" name="Text 7"/>
          <p:cNvSpPr/>
          <p:nvPr/>
        </p:nvSpPr>
        <p:spPr>
          <a:xfrm>
            <a:off x="777240" y="320040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78992" y="3182112"/>
            <a:ext cx="5084064" cy="9692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7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El amor no actúa con envidia, orgullo, egoísmo, irritación ni rencor; perdona, protege y busca restaurar al prójimo (1 Cor. 13:4–7).</a:t>
            </a:r>
            <a:endParaRPr lang="en-US" sz="1870" dirty="0"/>
          </a:p>
        </p:txBody>
      </p:sp>
      <p:sp>
        <p:nvSpPr>
          <p:cNvPr id="12" name="Shape 9"/>
          <p:cNvSpPr/>
          <p:nvPr/>
        </p:nvSpPr>
        <p:spPr>
          <a:xfrm>
            <a:off x="8732520" y="5376672"/>
            <a:ext cx="2423160" cy="420624"/>
          </a:xfrm>
          <a:prstGeom prst="roundRect">
            <a:avLst>
              <a:gd name="adj" fmla="val 17391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D6A85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13" name="Text 10"/>
          <p:cNvSpPr/>
          <p:nvPr/>
        </p:nvSpPr>
        <p:spPr>
          <a:xfrm>
            <a:off x="8887968" y="5504688"/>
            <a:ext cx="2103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1D0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73–74</a:t>
            </a:r>
            <a:endParaRPr lang="en-US" sz="920" dirty="0"/>
          </a:p>
        </p:txBody>
      </p:sp>
      <p:sp>
        <p:nvSpPr>
          <p:cNvPr id="14" name="Text 11"/>
          <p:cNvSpPr/>
          <p:nvPr/>
        </p:nvSpPr>
        <p:spPr>
          <a:xfrm>
            <a:off x="685800" y="6364224"/>
            <a:ext cx="5257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Lección 7 · Un retrato del amor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229600" y="6318504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73–74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8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dramatic_moody_still_life_scene_in_warm_low_lig_batch_3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-1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4" name="Shape 1"/>
          <p:cNvSpPr/>
          <p:nvPr/>
        </p:nvSpPr>
        <p:spPr>
          <a:xfrm>
            <a:off x="347472" y="310896"/>
            <a:ext cx="5989320" cy="5715000"/>
          </a:xfrm>
          <a:prstGeom prst="roundRect">
            <a:avLst>
              <a:gd name="adj" fmla="val 800"/>
            </a:avLst>
          </a:prstGeom>
          <a:solidFill>
            <a:srgbClr val="000000">
              <a:alpha val="87000"/>
            </a:srgbClr>
          </a:solidFill>
          <a:ln w="6350">
            <a:solidFill>
              <a:srgbClr val="D6A85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5" name="Text 2"/>
          <p:cNvSpPr/>
          <p:nvPr/>
        </p:nvSpPr>
        <p:spPr>
          <a:xfrm>
            <a:off x="713232" y="594360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6A8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PARTE 3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713232" y="941832"/>
            <a:ext cx="525780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100" b="1" dirty="0">
                <a:solidFill>
                  <a:srgbClr val="F7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Amor en Cristo</a:t>
            </a:r>
            <a:endParaRPr lang="en-US" sz="3100" dirty="0"/>
          </a:p>
        </p:txBody>
      </p:sp>
      <p:sp>
        <p:nvSpPr>
          <p:cNvPr id="7" name="Shape 4"/>
          <p:cNvSpPr/>
          <p:nvPr/>
        </p:nvSpPr>
        <p:spPr>
          <a:xfrm>
            <a:off x="713232" y="1719072"/>
            <a:ext cx="3337560" cy="0"/>
          </a:xfrm>
          <a:prstGeom prst="line">
            <a:avLst/>
          </a:prstGeom>
          <a:noFill/>
          <a:ln w="13970">
            <a:solidFill>
              <a:srgbClr val="D6A85A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8" name="Text 5"/>
          <p:cNvSpPr/>
          <p:nvPr/>
        </p:nvSpPr>
        <p:spPr>
          <a:xfrm>
            <a:off x="777240" y="2066544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078992" y="2048256"/>
            <a:ext cx="5084064" cy="9692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87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Jesús es el retrato perfecto del amor: Dios dio a su Hijo, y Cristo mostró paciencia, bondad y entrega por nosotros (Juan 3:16; 1 Juan 4:8; Heb. 12:2–3).</a:t>
            </a:r>
            <a:endParaRPr lang="en-US" sz="1870" dirty="0"/>
          </a:p>
        </p:txBody>
      </p:sp>
      <p:sp>
        <p:nvSpPr>
          <p:cNvPr id="10" name="Text 7"/>
          <p:cNvSpPr/>
          <p:nvPr/>
        </p:nvSpPr>
        <p:spPr>
          <a:xfrm>
            <a:off x="777240" y="3200400"/>
            <a:ext cx="228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78992" y="3182112"/>
            <a:ext cx="5084064" cy="9692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87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 fe y la esperanza son esenciales, pero el amor es mayor porque revela el carácter eterno de Dios (1 Cor. 13:8, 12–13; 1 Juan 4:8).</a:t>
            </a:r>
            <a:endParaRPr lang="en-US" sz="1870" dirty="0"/>
          </a:p>
        </p:txBody>
      </p:sp>
      <p:sp>
        <p:nvSpPr>
          <p:cNvPr id="12" name="Shape 9"/>
          <p:cNvSpPr/>
          <p:nvPr/>
        </p:nvSpPr>
        <p:spPr>
          <a:xfrm>
            <a:off x="8732520" y="5376672"/>
            <a:ext cx="2423160" cy="420624"/>
          </a:xfrm>
          <a:prstGeom prst="roundRect">
            <a:avLst>
              <a:gd name="adj" fmla="val 17391"/>
            </a:avLst>
          </a:prstGeom>
          <a:solidFill>
            <a:srgbClr val="000000">
              <a:alpha val="65000"/>
            </a:srgbClr>
          </a:solidFill>
          <a:ln w="12700">
            <a:solidFill>
              <a:srgbClr val="D6A85A">
                <a:alpha val="4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13" name="Text 10"/>
          <p:cNvSpPr/>
          <p:nvPr/>
        </p:nvSpPr>
        <p:spPr>
          <a:xfrm>
            <a:off x="8887968" y="5504688"/>
            <a:ext cx="21031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20" b="1" dirty="0">
                <a:solidFill>
                  <a:srgbClr val="F1D08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75–76</a:t>
            </a:r>
            <a:endParaRPr lang="en-US" sz="920" dirty="0"/>
          </a:p>
        </p:txBody>
      </p:sp>
      <p:sp>
        <p:nvSpPr>
          <p:cNvPr id="14" name="Text 11"/>
          <p:cNvSpPr/>
          <p:nvPr/>
        </p:nvSpPr>
        <p:spPr>
          <a:xfrm>
            <a:off x="685800" y="6364224"/>
            <a:ext cx="5257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Lección 7 · Un retrato del amor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8229600" y="6318504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75–76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80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cinematic_interior_scene_of_an_ancient_med_batch_1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>
              <a:alpha val="62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4" name="Shape 1"/>
          <p:cNvSpPr/>
          <p:nvPr/>
        </p:nvSpPr>
        <p:spPr>
          <a:xfrm>
            <a:off x="347472" y="310896"/>
            <a:ext cx="5989320" cy="5715000"/>
          </a:xfrm>
          <a:prstGeom prst="roundRect">
            <a:avLst>
              <a:gd name="adj" fmla="val 800"/>
            </a:avLst>
          </a:prstGeom>
          <a:solidFill>
            <a:srgbClr val="000000">
              <a:alpha val="87000"/>
            </a:srgbClr>
          </a:solidFill>
          <a:ln w="6350">
            <a:solidFill>
              <a:srgbClr val="D6A85A">
                <a:alpha val="30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5" name="Text 2"/>
          <p:cNvSpPr/>
          <p:nvPr/>
        </p:nvSpPr>
        <p:spPr>
          <a:xfrm>
            <a:off x="713232" y="566928"/>
            <a:ext cx="44805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D6A85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PARA REFLEXIONAR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676656" y="914400"/>
            <a:ext cx="5577840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7F1E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Preguntas de aplicación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713232" y="2084832"/>
            <a:ext cx="3657600" cy="0"/>
          </a:xfrm>
          <a:prstGeom prst="line">
            <a:avLst/>
          </a:prstGeom>
          <a:noFill/>
          <a:ln w="13970">
            <a:solidFill>
              <a:srgbClr val="D6A85A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PE"/>
          </a:p>
        </p:txBody>
      </p:sp>
      <p:sp>
        <p:nvSpPr>
          <p:cNvPr id="8" name="Text 5"/>
          <p:cNvSpPr/>
          <p:nvPr/>
        </p:nvSpPr>
        <p:spPr>
          <a:xfrm>
            <a:off x="713232" y="2258568"/>
            <a:ext cx="5303520" cy="5120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D6C8B4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Piense en su vida, su familia y su iglesia.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804672" y="29718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234440" y="2898648"/>
            <a:ext cx="49377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¿Qué rasgo del amor descrito en 1 Corintios 13 necesito pedirle a Dios que forme en mí?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804672" y="4114800"/>
            <a:ext cx="329184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D6A8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1234440" y="4041648"/>
            <a:ext cx="49377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F7F1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¿Mi servicio en la iglesia nace del amor de Cristo o del deseo de ser reconocido?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685800" y="6364224"/>
            <a:ext cx="5257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Lección 7 · Un retrato del amor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8229600" y="6318504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B7A58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Págs. 71–76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Georgia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415</Words>
  <Application>Microsoft Macintosh PowerPoint</Application>
  <PresentationFormat>Widescreen</PresentationFormat>
  <Paragraphs>55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Arial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 retrato del amor</dc:title>
  <dc:subject>Bosquejo Lección 7 - Un retrato del amor</dc:subject>
  <dc:creator>OpenAI</dc:creator>
  <cp:lastModifiedBy>NT - Oscar Mendoza</cp:lastModifiedBy>
  <cp:revision>9</cp:revision>
  <dcterms:created xsi:type="dcterms:W3CDTF">2026-06-26T15:44:53Z</dcterms:created>
  <dcterms:modified xsi:type="dcterms:W3CDTF">2026-06-26T16:44:26Z</dcterms:modified>
</cp:coreProperties>
</file>