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67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moody_interior_scene_of_a_rustic_anc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6" name="Text 3"/>
          <p:cNvSpPr/>
          <p:nvPr/>
        </p:nvSpPr>
        <p:spPr>
          <a:xfrm>
            <a:off x="676656" y="896112"/>
            <a:ext cx="55778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5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Gracia, amor y comunión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713232" y="2194560"/>
            <a:ext cx="3657600" cy="0"/>
          </a:xfrm>
          <a:prstGeom prst="line">
            <a:avLst/>
          </a:prstGeom>
          <a:noFill/>
          <a:ln w="13970">
            <a:solidFill>
              <a:srgbClr val="D6A8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13232" y="2377440"/>
            <a:ext cx="53035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D6C8B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Para el 26 de septiembre de 2026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49808" y="2999232"/>
            <a:ext cx="525780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Pablo concluye mostrando que la vida cristiana nace de la obra del Dios trino: gracia, amor y comunión.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49808" y="4334256"/>
            <a:ext cx="4956048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F1D0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“La gracia del Señor Jesucristo, el amor de Dios y la comunión del Espíritu Santo...”</a:t>
            </a:r>
            <a:endParaRPr lang="en-US" sz="1750" dirty="0"/>
          </a:p>
          <a:p>
            <a:pPr marL="0" indent="0">
              <a:buNone/>
            </a:pPr>
            <a:r>
              <a:rPr lang="en-US" sz="1750" i="1" dirty="0">
                <a:solidFill>
                  <a:srgbClr val="F1D0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Corintios 13:13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85800" y="6364224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Gracia, amor y comunión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137–142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>
            <a:extLst>
              <a:ext uri="{FF2B5EF4-FFF2-40B4-BE49-F238E27FC236}">
                <a16:creationId xmlns:a16="http://schemas.microsoft.com/office/drawing/2014/main" id="{16536EFB-7A2A-5D0C-E092-90F722EF3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5" name="Text 2"/>
          <p:cNvSpPr/>
          <p:nvPr/>
        </p:nvSpPr>
        <p:spPr>
          <a:xfrm>
            <a:off x="713232" y="566928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PROPÓSITO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76656" y="896112"/>
            <a:ext cx="55778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5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Vida en comunión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713232" y="2194560"/>
            <a:ext cx="3657600" cy="0"/>
          </a:xfrm>
          <a:prstGeom prst="line">
            <a:avLst/>
          </a:prstGeom>
          <a:noFill/>
          <a:ln w="13970">
            <a:solidFill>
              <a:srgbClr val="D6A8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9" name="Text 6"/>
          <p:cNvSpPr/>
          <p:nvPr/>
        </p:nvSpPr>
        <p:spPr>
          <a:xfrm>
            <a:off x="768096" y="3054096"/>
            <a:ext cx="5230368" cy="1207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Vivir la gracia, el amor y la comunión del Dios trino para edificar una iglesia unida.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86384" y="44988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 bíblica: 2 Corintios 13:11, 13; Gálatas 4:4–6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85800" y="6364224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Gracia, amor y comunión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137–142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warm_softly_lit_interior_scene_resem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5" name="Text 2"/>
          <p:cNvSpPr/>
          <p:nvPr/>
        </p:nvSpPr>
        <p:spPr>
          <a:xfrm>
            <a:off x="713232" y="5943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1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13232" y="941832"/>
            <a:ext cx="52578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Gracia que restaura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713232" y="1737360"/>
            <a:ext cx="3337560" cy="0"/>
          </a:xfrm>
          <a:prstGeom prst="line">
            <a:avLst/>
          </a:prstGeom>
          <a:noFill/>
          <a:ln w="13970">
            <a:solidFill>
              <a:srgbClr val="D6A85A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77240" y="2066544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78992" y="2048256"/>
            <a:ext cx="5084064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Pablo llama a vivir con gozo, restauración, ánimo, unidad y paz, porque el Dios de amor y paz obra en su pueblo (2 Cor. 13:11, 13).</a:t>
            </a:r>
            <a:endParaRPr lang="en-US" sz="1830" dirty="0"/>
          </a:p>
        </p:txBody>
      </p:sp>
      <p:sp>
        <p:nvSpPr>
          <p:cNvPr id="10" name="Text 7"/>
          <p:cNvSpPr/>
          <p:nvPr/>
        </p:nvSpPr>
        <p:spPr>
          <a:xfrm>
            <a:off x="777240" y="3209544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78992" y="3191256"/>
            <a:ext cx="5084064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gracia de Cristo se revela en que, siendo rico, se hizo pobre para enriquecernos con salvación (2 Cor. 8:9; Fil. 2:8).</a:t>
            </a:r>
            <a:endParaRPr lang="en-US" sz="1830" dirty="0"/>
          </a:p>
        </p:txBody>
      </p:sp>
      <p:sp>
        <p:nvSpPr>
          <p:cNvPr id="12" name="Shape 9"/>
          <p:cNvSpPr/>
          <p:nvPr/>
        </p:nvSpPr>
        <p:spPr>
          <a:xfrm>
            <a:off x="8732520" y="5376672"/>
            <a:ext cx="2423160" cy="420624"/>
          </a:xfrm>
          <a:prstGeom prst="roundRect">
            <a:avLst>
              <a:gd name="adj" fmla="val 17391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D6A85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3" name="Text 10"/>
          <p:cNvSpPr/>
          <p:nvPr/>
        </p:nvSpPr>
        <p:spPr>
          <a:xfrm>
            <a:off x="8887968" y="550468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137–138</a:t>
            </a:r>
            <a:endParaRPr lang="en-US" sz="920" dirty="0"/>
          </a:p>
        </p:txBody>
      </p:sp>
      <p:sp>
        <p:nvSpPr>
          <p:cNvPr id="14" name="Text 11"/>
          <p:cNvSpPr/>
          <p:nvPr/>
        </p:nvSpPr>
        <p:spPr>
          <a:xfrm>
            <a:off x="685800" y="6364224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Gracia, amor y comunión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137–138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low_light_scene_in_a_dark_r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5" name="Text 2"/>
          <p:cNvSpPr/>
          <p:nvPr/>
        </p:nvSpPr>
        <p:spPr>
          <a:xfrm>
            <a:off x="713232" y="5943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2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13232" y="941832"/>
            <a:ext cx="52578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Amor que se entrega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713232" y="1737360"/>
            <a:ext cx="3337560" cy="0"/>
          </a:xfrm>
          <a:prstGeom prst="line">
            <a:avLst/>
          </a:prstGeom>
          <a:noFill/>
          <a:ln w="13970">
            <a:solidFill>
              <a:srgbClr val="D6A85A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77240" y="2066544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78992" y="2048256"/>
            <a:ext cx="5084064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Dios mostró su amor al enviar a su Hijo para rescatar al mundo y dar vida eterna a quienes creen (Juan 3:16–17; Rom. 5:8).</a:t>
            </a:r>
            <a:endParaRPr lang="en-US" sz="1830" dirty="0"/>
          </a:p>
        </p:txBody>
      </p:sp>
      <p:sp>
        <p:nvSpPr>
          <p:cNvPr id="10" name="Text 7"/>
          <p:cNvSpPr/>
          <p:nvPr/>
        </p:nvSpPr>
        <p:spPr>
          <a:xfrm>
            <a:off x="777240" y="3209544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78992" y="3191256"/>
            <a:ext cx="5084064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Como Dios es amor, la iglesia debe reflejarlo en unidad, edificación y servicio sincero a los hermanos (1 Juan 4:8–11; 1 Cor. 13:1–3).</a:t>
            </a:r>
            <a:endParaRPr lang="en-US" sz="1830" dirty="0"/>
          </a:p>
        </p:txBody>
      </p:sp>
      <p:sp>
        <p:nvSpPr>
          <p:cNvPr id="12" name="Shape 9"/>
          <p:cNvSpPr/>
          <p:nvPr/>
        </p:nvSpPr>
        <p:spPr>
          <a:xfrm>
            <a:off x="8732520" y="5376672"/>
            <a:ext cx="2423160" cy="420624"/>
          </a:xfrm>
          <a:prstGeom prst="roundRect">
            <a:avLst>
              <a:gd name="adj" fmla="val 17391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D6A85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3" name="Text 10"/>
          <p:cNvSpPr/>
          <p:nvPr/>
        </p:nvSpPr>
        <p:spPr>
          <a:xfrm>
            <a:off x="8887968" y="550468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139–140</a:t>
            </a:r>
            <a:endParaRPr lang="en-US" sz="920" dirty="0"/>
          </a:p>
        </p:txBody>
      </p:sp>
      <p:sp>
        <p:nvSpPr>
          <p:cNvPr id="14" name="Text 11"/>
          <p:cNvSpPr/>
          <p:nvPr/>
        </p:nvSpPr>
        <p:spPr>
          <a:xfrm>
            <a:off x="685800" y="6364224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Gracia, amor y comunión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139–140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interior_scene_of_an_ancient_med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5" name="Text 2"/>
          <p:cNvSpPr/>
          <p:nvPr/>
        </p:nvSpPr>
        <p:spPr>
          <a:xfrm>
            <a:off x="713232" y="5943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13232" y="941832"/>
            <a:ext cx="52578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Comunión del Espíritu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713232" y="1737360"/>
            <a:ext cx="3337560" cy="0"/>
          </a:xfrm>
          <a:prstGeom prst="line">
            <a:avLst/>
          </a:prstGeom>
          <a:noFill/>
          <a:ln w="13970">
            <a:solidFill>
              <a:srgbClr val="D6A85A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77240" y="2066544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78992" y="2048256"/>
            <a:ext cx="5084064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comunión del Espíritu une a los creyentes en un mismo sentir y los capacita para vivir en amor (Fil. 2:1–2; 2 Cor. 13:13).</a:t>
            </a:r>
            <a:endParaRPr lang="en-US" sz="1830" dirty="0"/>
          </a:p>
        </p:txBody>
      </p:sp>
      <p:sp>
        <p:nvSpPr>
          <p:cNvPr id="10" name="Text 7"/>
          <p:cNvSpPr/>
          <p:nvPr/>
        </p:nvSpPr>
        <p:spPr>
          <a:xfrm>
            <a:off x="777240" y="3209544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78992" y="3191256"/>
            <a:ext cx="5084064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Padre, el Hijo y el Espíritu Santo obran juntos para salvar, fortalecer y llenar a la iglesia con su plenitud (Gál. 4:4–6; Efe. 3:14–19).</a:t>
            </a:r>
            <a:endParaRPr lang="en-US" sz="1830" dirty="0"/>
          </a:p>
        </p:txBody>
      </p:sp>
      <p:sp>
        <p:nvSpPr>
          <p:cNvPr id="12" name="Shape 9"/>
          <p:cNvSpPr/>
          <p:nvPr/>
        </p:nvSpPr>
        <p:spPr>
          <a:xfrm>
            <a:off x="8732520" y="5376672"/>
            <a:ext cx="2423160" cy="420624"/>
          </a:xfrm>
          <a:prstGeom prst="roundRect">
            <a:avLst>
              <a:gd name="adj" fmla="val 17391"/>
            </a:avLst>
          </a:prstGeom>
          <a:solidFill>
            <a:srgbClr val="000000">
              <a:alpha val="65000"/>
            </a:srgbClr>
          </a:solidFill>
          <a:ln w="12700">
            <a:solidFill>
              <a:srgbClr val="D6A85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13" name="Text 10"/>
          <p:cNvSpPr/>
          <p:nvPr/>
        </p:nvSpPr>
        <p:spPr>
          <a:xfrm>
            <a:off x="8887968" y="550468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1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141–142</a:t>
            </a:r>
            <a:endParaRPr lang="en-US" sz="920" dirty="0"/>
          </a:p>
        </p:txBody>
      </p:sp>
      <p:sp>
        <p:nvSpPr>
          <p:cNvPr id="14" name="Text 11"/>
          <p:cNvSpPr/>
          <p:nvPr/>
        </p:nvSpPr>
        <p:spPr>
          <a:xfrm>
            <a:off x="685800" y="6364224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Gracia, amor y comunión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141–142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08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moody_still_life_scene_in_warm_low_lig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4" name="Shape 1"/>
          <p:cNvSpPr/>
          <p:nvPr/>
        </p:nvSpPr>
        <p:spPr>
          <a:xfrm>
            <a:off x="347472" y="310896"/>
            <a:ext cx="5989320" cy="5715000"/>
          </a:xfrm>
          <a:prstGeom prst="roundRect">
            <a:avLst>
              <a:gd name="adj" fmla="val 800"/>
            </a:avLst>
          </a:prstGeom>
          <a:solidFill>
            <a:srgbClr val="000000">
              <a:alpha val="87000"/>
            </a:srgbClr>
          </a:solidFill>
          <a:ln w="6350">
            <a:solidFill>
              <a:srgbClr val="D6A85A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5" name="Text 2"/>
          <p:cNvSpPr/>
          <p:nvPr/>
        </p:nvSpPr>
        <p:spPr>
          <a:xfrm>
            <a:off x="713232" y="566928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D6A8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REFLEXIONAR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76656" y="896112"/>
            <a:ext cx="55778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50" b="1" dirty="0">
                <a:solidFill>
                  <a:srgbClr val="F7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Preguntas de aplicación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713232" y="2194560"/>
            <a:ext cx="3657600" cy="0"/>
          </a:xfrm>
          <a:prstGeom prst="line">
            <a:avLst/>
          </a:prstGeom>
          <a:noFill/>
          <a:ln w="13970">
            <a:solidFill>
              <a:srgbClr val="D6A8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PE"/>
          </a:p>
        </p:txBody>
      </p:sp>
      <p:sp>
        <p:nvSpPr>
          <p:cNvPr id="8" name="Text 5"/>
          <p:cNvSpPr/>
          <p:nvPr/>
        </p:nvSpPr>
        <p:spPr>
          <a:xfrm>
            <a:off x="713232" y="2377440"/>
            <a:ext cx="53035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D6C8B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Examine si su vida refleja la presencia del Dios trino.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04672" y="2971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234440" y="2898648"/>
            <a:ext cx="49377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¿Mi vida y mi iglesia reflejan gozo, restauración, unidad y paz?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04672" y="4114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6A8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234440" y="4041648"/>
            <a:ext cx="49377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7F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¿Estoy viviendo la gracia, el amor y la comunión de Dios en mis relaciones diarias?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85800" y="6364224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Lección 13 · Gracia, amor y comunión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229600" y="63185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B7A5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Págs. 137–142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Macintosh PowerPoint</Application>
  <PresentationFormat>Widescreen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Gracia, amor y comunión</dc:title>
  <dc:subject>Bosquejo Lección 13 - Gracia, amor y comunión</dc:subject>
  <dc:creator>OpenAI</dc:creator>
  <cp:lastModifiedBy>NT - Oscar Mendoza</cp:lastModifiedBy>
  <cp:revision>5</cp:revision>
  <dcterms:created xsi:type="dcterms:W3CDTF">2026-06-26T16:06:27Z</dcterms:created>
  <dcterms:modified xsi:type="dcterms:W3CDTF">2026-06-26T16:52:59Z</dcterms:modified>
</cp:coreProperties>
</file>